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63907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896951"/>
          </a:xfrm>
          <a:prstGeom prst="rect">
            <a:avLst/>
          </a:prstGeom>
          <a:solidFill>
            <a:srgbClr val="FFFFFF">
              <a:alpha val="75000"/>
            </a:srgbClr>
          </a:solidFill>
          <a:ln w="16431">
            <a:solidFill>
              <a:srgbClr val="FFFFFF">
                <a:alpha val="64000"/>
              </a:srgbClr>
            </a:solidFill>
            <a:prstDash val="solid"/>
          </a:ln>
        </p:spPr>
        <p:txBody>
          <a:bodyPr/>
          <a:lstStyle/>
          <a:p>
            <a:endParaRPr lang="en-US"/>
          </a:p>
        </p:txBody>
      </p:sp>
      <p:sp>
        <p:nvSpPr>
          <p:cNvPr id="4" name="Text 1"/>
          <p:cNvSpPr/>
          <p:nvPr/>
        </p:nvSpPr>
        <p:spPr>
          <a:xfrm>
            <a:off x="6476048" y="725805"/>
            <a:ext cx="7637985" cy="5937885"/>
          </a:xfrm>
          <a:prstGeom prst="rect">
            <a:avLst/>
          </a:prstGeom>
          <a:noFill/>
          <a:ln/>
        </p:spPr>
        <p:txBody>
          <a:bodyPr wrap="square" rtlCol="0" anchor="t"/>
          <a:lstStyle/>
          <a:p>
            <a:pPr marL="0" indent="0">
              <a:lnSpc>
                <a:spcPts val="7793"/>
              </a:lnSpc>
              <a:buNone/>
            </a:pPr>
            <a:r>
              <a:rPr lang="en-US" sz="6235" b="1" dirty="0">
                <a:solidFill>
                  <a:srgbClr val="000000"/>
                </a:solidFill>
                <a:latin typeface="p22-mackinac-pro" pitchFamily="34" charset="0"/>
                <a:ea typeface="p22-mackinac-pro" pitchFamily="34" charset="-122"/>
                <a:cs typeface="p22-mackinac-pro" pitchFamily="34" charset="-120"/>
              </a:rPr>
              <a:t>Enhancing Urban Vision - The Role of Virtual Reality in Architecture and Urban Planning</a:t>
            </a:r>
            <a:endParaRPr lang="en-US" sz="6235" dirty="0"/>
          </a:p>
        </p:txBody>
      </p:sp>
      <p:sp>
        <p:nvSpPr>
          <p:cNvPr id="5" name="Text 2"/>
          <p:cNvSpPr/>
          <p:nvPr/>
        </p:nvSpPr>
        <p:spPr>
          <a:xfrm>
            <a:off x="6476047" y="5845196"/>
            <a:ext cx="7164705" cy="2111573"/>
          </a:xfrm>
          <a:prstGeom prst="rect">
            <a:avLst/>
          </a:prstGeom>
          <a:noFill/>
          <a:ln/>
        </p:spPr>
        <p:txBody>
          <a:bodyPr wrap="square" rtlCol="0" anchor="t"/>
          <a:lstStyle/>
          <a:p>
            <a:pPr marL="0" indent="0">
              <a:lnSpc>
                <a:spcPts val="3325"/>
              </a:lnSpc>
              <a:buNone/>
            </a:pPr>
            <a:r>
              <a:rPr lang="en-US" sz="2078" dirty="0">
                <a:solidFill>
                  <a:srgbClr val="272525"/>
                </a:solidFill>
                <a:latin typeface="Eudoxus Sans" pitchFamily="34" charset="0"/>
                <a:ea typeface="Eudoxus Sans" pitchFamily="34" charset="-122"/>
                <a:cs typeface="Eudoxus Sans" pitchFamily="34" charset="-120"/>
              </a:rPr>
              <a:t>Urban vision is crucial for architecture and urban planning. Traditional approaches have limitations that can be overcome with virtual reality (VR) technology</a:t>
            </a:r>
            <a:r>
              <a:rPr lang="en-US" sz="2078">
                <a:solidFill>
                  <a:srgbClr val="272525"/>
                </a:solidFill>
                <a:latin typeface="Eudoxus Sans" pitchFamily="34" charset="0"/>
                <a:ea typeface="Eudoxus Sans" pitchFamily="34" charset="-122"/>
                <a:cs typeface="Eudoxus Sans" pitchFamily="34" charset="-120"/>
              </a:rPr>
              <a:t>. VR </a:t>
            </a:r>
            <a:r>
              <a:rPr lang="en-US" sz="2078" dirty="0">
                <a:solidFill>
                  <a:srgbClr val="272525"/>
                </a:solidFill>
                <a:latin typeface="Eudoxus Sans" pitchFamily="34" charset="0"/>
                <a:ea typeface="Eudoxus Sans" pitchFamily="34" charset="-122"/>
                <a:cs typeface="Eudoxus Sans" pitchFamily="34" charset="-120"/>
              </a:rPr>
              <a:t>can enhance visualization and improve design and planning with successful examples and future prospects.</a:t>
            </a:r>
            <a:endParaRPr lang="en-US" sz="2078" dirty="0"/>
          </a:p>
        </p:txBody>
      </p:sp>
      <p:pic>
        <p:nvPicPr>
          <p:cNvPr id="6" name="Image 1" descr="preencoded.png"/>
          <p:cNvPicPr>
            <a:picLocks noChangeAspect="1"/>
          </p:cNvPicPr>
          <p:nvPr/>
        </p:nvPicPr>
        <p:blipFill>
          <a:blip r:embed="rId4"/>
          <a:stretch>
            <a:fillRect/>
          </a:stretch>
        </p:blipFill>
        <p:spPr>
          <a:xfrm>
            <a:off x="0" y="0"/>
            <a:ext cx="5486400" cy="989695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6431">
            <a:solidFill>
              <a:srgbClr val="FFFFFF">
                <a:alpha val="64000"/>
              </a:srgbClr>
            </a:solidFill>
            <a:prstDash val="solid"/>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txBody>
          <a:bodyPr/>
          <a:lstStyle/>
          <a:p>
            <a:endParaRPr lang="en-US"/>
          </a:p>
        </p:txBody>
      </p:sp>
      <p:sp>
        <p:nvSpPr>
          <p:cNvPr id="6" name="Text 2"/>
          <p:cNvSpPr/>
          <p:nvPr/>
        </p:nvSpPr>
        <p:spPr>
          <a:xfrm>
            <a:off x="989648" y="1761053"/>
            <a:ext cx="12245340" cy="824746"/>
          </a:xfrm>
          <a:prstGeom prst="rect">
            <a:avLst/>
          </a:prstGeom>
          <a:noFill/>
          <a:ln/>
        </p:spPr>
        <p:txBody>
          <a:bodyPr wrap="none" rtlCol="0" anchor="t"/>
          <a:lstStyle/>
          <a:p>
            <a:pPr marL="0" indent="0">
              <a:lnSpc>
                <a:spcPts val="6494"/>
              </a:lnSpc>
              <a:buNone/>
            </a:pPr>
            <a:r>
              <a:rPr lang="en-US" sz="5195" b="1" dirty="0">
                <a:solidFill>
                  <a:srgbClr val="000000"/>
                </a:solidFill>
                <a:latin typeface="p22-mackinac-pro" pitchFamily="34" charset="0"/>
                <a:ea typeface="p22-mackinac-pro" pitchFamily="34" charset="-122"/>
                <a:cs typeface="p22-mackinac-pro" pitchFamily="34" charset="-120"/>
              </a:rPr>
              <a:t>Limitations of Traditional Approaches</a:t>
            </a:r>
            <a:endParaRPr lang="en-US" sz="5195" dirty="0"/>
          </a:p>
        </p:txBody>
      </p:sp>
      <p:sp>
        <p:nvSpPr>
          <p:cNvPr id="7" name="Shape 3"/>
          <p:cNvSpPr/>
          <p:nvPr/>
        </p:nvSpPr>
        <p:spPr>
          <a:xfrm>
            <a:off x="989648" y="3187779"/>
            <a:ext cx="593765" cy="593765"/>
          </a:xfrm>
          <a:prstGeom prst="roundRect">
            <a:avLst>
              <a:gd name="adj" fmla="val 20002"/>
            </a:avLst>
          </a:prstGeom>
          <a:solidFill>
            <a:srgbClr val="CCEEFF"/>
          </a:solidFill>
          <a:ln w="16431">
            <a:solidFill>
              <a:srgbClr val="99DDFF"/>
            </a:solidFill>
            <a:prstDash val="solid"/>
          </a:ln>
        </p:spPr>
        <p:txBody>
          <a:bodyPr/>
          <a:lstStyle/>
          <a:p>
            <a:endParaRPr lang="en-US"/>
          </a:p>
        </p:txBody>
      </p:sp>
      <p:sp>
        <p:nvSpPr>
          <p:cNvPr id="8" name="Text 4"/>
          <p:cNvSpPr/>
          <p:nvPr/>
        </p:nvSpPr>
        <p:spPr>
          <a:xfrm>
            <a:off x="1206460" y="3237190"/>
            <a:ext cx="160020" cy="494824"/>
          </a:xfrm>
          <a:prstGeom prst="rect">
            <a:avLst/>
          </a:prstGeom>
          <a:noFill/>
          <a:ln/>
        </p:spPr>
        <p:txBody>
          <a:bodyPr wrap="none" rtlCol="0" anchor="t"/>
          <a:lstStyle/>
          <a:p>
            <a:pPr marL="0" indent="0" algn="ctr">
              <a:lnSpc>
                <a:spcPts val="3897"/>
              </a:lnSpc>
              <a:buNone/>
            </a:pPr>
            <a:r>
              <a:rPr lang="en-US" sz="3117" b="1" dirty="0">
                <a:solidFill>
                  <a:srgbClr val="272525"/>
                </a:solidFill>
                <a:latin typeface="p22-mackinac-pro" pitchFamily="34" charset="0"/>
                <a:ea typeface="p22-mackinac-pro" pitchFamily="34" charset="-122"/>
                <a:cs typeface="p22-mackinac-pro" pitchFamily="34" charset="-120"/>
              </a:rPr>
              <a:t>1</a:t>
            </a:r>
            <a:endParaRPr lang="en-US" sz="3117" dirty="0"/>
          </a:p>
        </p:txBody>
      </p:sp>
      <p:sp>
        <p:nvSpPr>
          <p:cNvPr id="9" name="Text 5"/>
          <p:cNvSpPr/>
          <p:nvPr/>
        </p:nvSpPr>
        <p:spPr>
          <a:xfrm>
            <a:off x="1847255" y="3278505"/>
            <a:ext cx="3183493" cy="824627"/>
          </a:xfrm>
          <a:prstGeom prst="rect">
            <a:avLst/>
          </a:prstGeom>
          <a:noFill/>
          <a:ln/>
        </p:spPr>
        <p:txBody>
          <a:bodyPr wrap="square" rtlCol="0" anchor="t"/>
          <a:lstStyle/>
          <a:p>
            <a:pPr marL="0" indent="0">
              <a:lnSpc>
                <a:spcPts val="3247"/>
              </a:lnSpc>
              <a:buNone/>
            </a:pPr>
            <a:r>
              <a:rPr lang="en-US" sz="2598" b="1" dirty="0">
                <a:solidFill>
                  <a:srgbClr val="272525"/>
                </a:solidFill>
                <a:latin typeface="p22-mackinac-pro" pitchFamily="34" charset="0"/>
                <a:ea typeface="p22-mackinac-pro" pitchFamily="34" charset="-122"/>
                <a:cs typeface="p22-mackinac-pro" pitchFamily="34" charset="-120"/>
              </a:rPr>
              <a:t>2D Models are Limited</a:t>
            </a:r>
            <a:endParaRPr lang="en-US" sz="2598" dirty="0"/>
          </a:p>
        </p:txBody>
      </p:sp>
      <p:sp>
        <p:nvSpPr>
          <p:cNvPr id="10" name="Text 6"/>
          <p:cNvSpPr/>
          <p:nvPr/>
        </p:nvSpPr>
        <p:spPr>
          <a:xfrm>
            <a:off x="1847255" y="4366974"/>
            <a:ext cx="3183493" cy="1689259"/>
          </a:xfrm>
          <a:prstGeom prst="rect">
            <a:avLst/>
          </a:prstGeom>
          <a:noFill/>
          <a:ln/>
        </p:spPr>
        <p:txBody>
          <a:bodyPr wrap="square" rtlCol="0" anchor="t"/>
          <a:lstStyle/>
          <a:p>
            <a:pPr marL="0" indent="0">
              <a:lnSpc>
                <a:spcPts val="3325"/>
              </a:lnSpc>
              <a:buNone/>
            </a:pPr>
            <a:r>
              <a:rPr lang="en-US" sz="2078" dirty="0">
                <a:solidFill>
                  <a:srgbClr val="272525"/>
                </a:solidFill>
                <a:latin typeface="Eudoxus Sans" pitchFamily="34" charset="0"/>
                <a:ea typeface="Eudoxus Sans" pitchFamily="34" charset="-122"/>
                <a:cs typeface="Eudoxus Sans" pitchFamily="34" charset="-120"/>
              </a:rPr>
              <a:t>Traditional models are flat and don't allow for full immersion in the design.</a:t>
            </a:r>
            <a:endParaRPr lang="en-US" sz="2078" dirty="0"/>
          </a:p>
        </p:txBody>
      </p:sp>
      <p:sp>
        <p:nvSpPr>
          <p:cNvPr id="11" name="Shape 7"/>
          <p:cNvSpPr/>
          <p:nvPr/>
        </p:nvSpPr>
        <p:spPr>
          <a:xfrm>
            <a:off x="5294590" y="3187779"/>
            <a:ext cx="593765" cy="593765"/>
          </a:xfrm>
          <a:prstGeom prst="roundRect">
            <a:avLst>
              <a:gd name="adj" fmla="val 20002"/>
            </a:avLst>
          </a:prstGeom>
          <a:solidFill>
            <a:srgbClr val="CCEEFF"/>
          </a:solidFill>
          <a:ln w="16431">
            <a:solidFill>
              <a:srgbClr val="99DDFF"/>
            </a:solidFill>
            <a:prstDash val="solid"/>
          </a:ln>
        </p:spPr>
        <p:txBody>
          <a:bodyPr/>
          <a:lstStyle/>
          <a:p>
            <a:endParaRPr lang="en-US"/>
          </a:p>
        </p:txBody>
      </p:sp>
      <p:sp>
        <p:nvSpPr>
          <p:cNvPr id="12" name="Text 8"/>
          <p:cNvSpPr/>
          <p:nvPr/>
        </p:nvSpPr>
        <p:spPr>
          <a:xfrm>
            <a:off x="5477113" y="3237190"/>
            <a:ext cx="228600" cy="494824"/>
          </a:xfrm>
          <a:prstGeom prst="rect">
            <a:avLst/>
          </a:prstGeom>
          <a:noFill/>
          <a:ln/>
        </p:spPr>
        <p:txBody>
          <a:bodyPr wrap="none" rtlCol="0" anchor="t"/>
          <a:lstStyle/>
          <a:p>
            <a:pPr marL="0" indent="0" algn="ctr">
              <a:lnSpc>
                <a:spcPts val="3897"/>
              </a:lnSpc>
              <a:buNone/>
            </a:pPr>
            <a:r>
              <a:rPr lang="en-US" sz="3117" b="1" dirty="0">
                <a:solidFill>
                  <a:srgbClr val="272525"/>
                </a:solidFill>
                <a:latin typeface="p22-mackinac-pro" pitchFamily="34" charset="0"/>
                <a:ea typeface="p22-mackinac-pro" pitchFamily="34" charset="-122"/>
                <a:cs typeface="p22-mackinac-pro" pitchFamily="34" charset="-120"/>
              </a:rPr>
              <a:t>2</a:t>
            </a:r>
            <a:endParaRPr lang="en-US" sz="3117" dirty="0"/>
          </a:p>
        </p:txBody>
      </p:sp>
      <p:sp>
        <p:nvSpPr>
          <p:cNvPr id="13" name="Text 9"/>
          <p:cNvSpPr/>
          <p:nvPr/>
        </p:nvSpPr>
        <p:spPr>
          <a:xfrm>
            <a:off x="6152198" y="3278505"/>
            <a:ext cx="3315175" cy="1236940"/>
          </a:xfrm>
          <a:prstGeom prst="rect">
            <a:avLst/>
          </a:prstGeom>
          <a:noFill/>
          <a:ln/>
        </p:spPr>
        <p:txBody>
          <a:bodyPr wrap="square" rtlCol="0" anchor="t"/>
          <a:lstStyle/>
          <a:p>
            <a:pPr marL="0" indent="0">
              <a:lnSpc>
                <a:spcPts val="3247"/>
              </a:lnSpc>
              <a:buNone/>
            </a:pPr>
            <a:r>
              <a:rPr lang="en-US" sz="2598" b="1" dirty="0">
                <a:solidFill>
                  <a:srgbClr val="272525"/>
                </a:solidFill>
                <a:latin typeface="p22-mackinac-pro" pitchFamily="34" charset="0"/>
                <a:ea typeface="p22-mackinac-pro" pitchFamily="34" charset="-122"/>
                <a:cs typeface="p22-mackinac-pro" pitchFamily="34" charset="-120"/>
              </a:rPr>
              <a:t>Expensive, Inefficient Processes</a:t>
            </a:r>
            <a:endParaRPr lang="en-US" sz="2598" dirty="0"/>
          </a:p>
        </p:txBody>
      </p:sp>
      <p:sp>
        <p:nvSpPr>
          <p:cNvPr id="14" name="Text 10"/>
          <p:cNvSpPr/>
          <p:nvPr/>
        </p:nvSpPr>
        <p:spPr>
          <a:xfrm>
            <a:off x="6152198" y="4359109"/>
            <a:ext cx="3183493" cy="1689259"/>
          </a:xfrm>
          <a:prstGeom prst="rect">
            <a:avLst/>
          </a:prstGeom>
          <a:noFill/>
          <a:ln/>
        </p:spPr>
        <p:txBody>
          <a:bodyPr wrap="square" rtlCol="0" anchor="t"/>
          <a:lstStyle/>
          <a:p>
            <a:pPr marL="0" indent="0">
              <a:lnSpc>
                <a:spcPts val="3325"/>
              </a:lnSpc>
              <a:buNone/>
            </a:pPr>
            <a:r>
              <a:rPr lang="en-US" sz="2078" dirty="0">
                <a:solidFill>
                  <a:srgbClr val="272525"/>
                </a:solidFill>
                <a:latin typeface="Eudoxus Sans" pitchFamily="34" charset="0"/>
                <a:ea typeface="Eudoxus Sans" pitchFamily="34" charset="-122"/>
                <a:cs typeface="Eudoxus Sans" pitchFamily="34" charset="-120"/>
              </a:rPr>
              <a:t>Traditional models take time and money to create and often, need revisions.</a:t>
            </a:r>
            <a:endParaRPr lang="en-US" sz="2078" dirty="0"/>
          </a:p>
        </p:txBody>
      </p:sp>
      <p:sp>
        <p:nvSpPr>
          <p:cNvPr id="15" name="Shape 11"/>
          <p:cNvSpPr/>
          <p:nvPr/>
        </p:nvSpPr>
        <p:spPr>
          <a:xfrm>
            <a:off x="9599533" y="3187779"/>
            <a:ext cx="593765" cy="593765"/>
          </a:xfrm>
          <a:prstGeom prst="roundRect">
            <a:avLst>
              <a:gd name="adj" fmla="val 20002"/>
            </a:avLst>
          </a:prstGeom>
          <a:solidFill>
            <a:srgbClr val="CCEEFF"/>
          </a:solidFill>
          <a:ln w="16431">
            <a:solidFill>
              <a:srgbClr val="99DDFF"/>
            </a:solidFill>
            <a:prstDash val="solid"/>
          </a:ln>
        </p:spPr>
        <p:txBody>
          <a:bodyPr/>
          <a:lstStyle/>
          <a:p>
            <a:endParaRPr lang="en-US"/>
          </a:p>
        </p:txBody>
      </p:sp>
      <p:sp>
        <p:nvSpPr>
          <p:cNvPr id="16" name="Text 12"/>
          <p:cNvSpPr/>
          <p:nvPr/>
        </p:nvSpPr>
        <p:spPr>
          <a:xfrm>
            <a:off x="9778246" y="3237190"/>
            <a:ext cx="236220" cy="494824"/>
          </a:xfrm>
          <a:prstGeom prst="rect">
            <a:avLst/>
          </a:prstGeom>
          <a:noFill/>
          <a:ln/>
        </p:spPr>
        <p:txBody>
          <a:bodyPr wrap="none" rtlCol="0" anchor="t"/>
          <a:lstStyle/>
          <a:p>
            <a:pPr marL="0" indent="0" algn="ctr">
              <a:lnSpc>
                <a:spcPts val="3897"/>
              </a:lnSpc>
              <a:buNone/>
            </a:pPr>
            <a:r>
              <a:rPr lang="en-US" sz="3117" b="1" dirty="0">
                <a:solidFill>
                  <a:srgbClr val="272525"/>
                </a:solidFill>
                <a:latin typeface="p22-mackinac-pro" pitchFamily="34" charset="0"/>
                <a:ea typeface="p22-mackinac-pro" pitchFamily="34" charset="-122"/>
                <a:cs typeface="p22-mackinac-pro" pitchFamily="34" charset="-120"/>
              </a:rPr>
              <a:t>3</a:t>
            </a:r>
            <a:endParaRPr lang="en-US" sz="3117" dirty="0"/>
          </a:p>
        </p:txBody>
      </p:sp>
      <p:sp>
        <p:nvSpPr>
          <p:cNvPr id="17" name="Text 13"/>
          <p:cNvSpPr/>
          <p:nvPr/>
        </p:nvSpPr>
        <p:spPr>
          <a:xfrm>
            <a:off x="10457140" y="3278505"/>
            <a:ext cx="2667000" cy="412313"/>
          </a:xfrm>
          <a:prstGeom prst="rect">
            <a:avLst/>
          </a:prstGeom>
          <a:noFill/>
          <a:ln/>
        </p:spPr>
        <p:txBody>
          <a:bodyPr wrap="none" rtlCol="0" anchor="t"/>
          <a:lstStyle/>
          <a:p>
            <a:pPr marL="0" indent="0">
              <a:lnSpc>
                <a:spcPts val="3247"/>
              </a:lnSpc>
              <a:buNone/>
            </a:pPr>
            <a:r>
              <a:rPr lang="en-US" sz="2598" b="1" dirty="0">
                <a:solidFill>
                  <a:srgbClr val="272525"/>
                </a:solidFill>
                <a:latin typeface="p22-mackinac-pro" pitchFamily="34" charset="0"/>
                <a:ea typeface="p22-mackinac-pro" pitchFamily="34" charset="-122"/>
                <a:cs typeface="p22-mackinac-pro" pitchFamily="34" charset="-120"/>
              </a:rPr>
              <a:t>High Error Rates</a:t>
            </a:r>
            <a:endParaRPr lang="en-US" sz="2598" dirty="0"/>
          </a:p>
        </p:txBody>
      </p:sp>
      <p:sp>
        <p:nvSpPr>
          <p:cNvPr id="18" name="Text 14"/>
          <p:cNvSpPr/>
          <p:nvPr/>
        </p:nvSpPr>
        <p:spPr>
          <a:xfrm>
            <a:off x="10457140" y="4346852"/>
            <a:ext cx="3183493" cy="2111573"/>
          </a:xfrm>
          <a:prstGeom prst="rect">
            <a:avLst/>
          </a:prstGeom>
          <a:noFill/>
          <a:ln/>
        </p:spPr>
        <p:txBody>
          <a:bodyPr wrap="square" rtlCol="0" anchor="t"/>
          <a:lstStyle/>
          <a:p>
            <a:pPr marL="0" indent="0">
              <a:lnSpc>
                <a:spcPts val="3325"/>
              </a:lnSpc>
              <a:buNone/>
            </a:pPr>
            <a:r>
              <a:rPr lang="en-US" sz="2078" dirty="0">
                <a:solidFill>
                  <a:srgbClr val="272525"/>
                </a:solidFill>
                <a:latin typeface="Eudoxus Sans" pitchFamily="34" charset="0"/>
                <a:ea typeface="Eudoxus Sans" pitchFamily="34" charset="-122"/>
                <a:cs typeface="Eudoxus Sans" pitchFamily="34" charset="-120"/>
              </a:rPr>
              <a:t>2D models result in misunderstandings, leading to errors in construction and poor design outcomes.</a:t>
            </a:r>
            <a:endParaRPr lang="en-US" sz="2078"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631799"/>
          </a:xfrm>
          <a:prstGeom prst="rect">
            <a:avLst/>
          </a:prstGeom>
          <a:solidFill>
            <a:srgbClr val="FFFFFF">
              <a:alpha val="75000"/>
            </a:srgbClr>
          </a:solidFill>
          <a:ln w="16431">
            <a:solidFill>
              <a:srgbClr val="FFFFFF">
                <a:alpha val="64000"/>
              </a:srgbClr>
            </a:solidFill>
            <a:prstDash val="solid"/>
          </a:ln>
        </p:spPr>
        <p:txBody>
          <a:bodyPr/>
          <a:lstStyle/>
          <a:p>
            <a:endParaRPr lang="en-US"/>
          </a:p>
        </p:txBody>
      </p:sp>
      <p:sp>
        <p:nvSpPr>
          <p:cNvPr id="4" name="Text 1"/>
          <p:cNvSpPr/>
          <p:nvPr/>
        </p:nvSpPr>
        <p:spPr>
          <a:xfrm>
            <a:off x="989648" y="725805"/>
            <a:ext cx="7696200" cy="824746"/>
          </a:xfrm>
          <a:prstGeom prst="rect">
            <a:avLst/>
          </a:prstGeom>
          <a:noFill/>
          <a:ln/>
        </p:spPr>
        <p:txBody>
          <a:bodyPr wrap="none" rtlCol="0" anchor="t"/>
          <a:lstStyle/>
          <a:p>
            <a:pPr marL="0" indent="0">
              <a:lnSpc>
                <a:spcPts val="6494"/>
              </a:lnSpc>
              <a:buNone/>
            </a:pPr>
            <a:r>
              <a:rPr lang="en-US" sz="5195" b="1" dirty="0">
                <a:solidFill>
                  <a:srgbClr val="000000"/>
                </a:solidFill>
                <a:latin typeface="p22-mackinac-pro" pitchFamily="34" charset="0"/>
                <a:ea typeface="p22-mackinac-pro" pitchFamily="34" charset="-122"/>
                <a:cs typeface="p22-mackinac-pro" pitchFamily="34" charset="-120"/>
              </a:rPr>
              <a:t>What is Virtual Reality?</a:t>
            </a:r>
            <a:endParaRPr lang="en-US" sz="5195" dirty="0"/>
          </a:p>
        </p:txBody>
      </p:sp>
      <p:pic>
        <p:nvPicPr>
          <p:cNvPr id="5" name="Image 1" descr="preencoded.png"/>
          <p:cNvPicPr>
            <a:picLocks noChangeAspect="1"/>
          </p:cNvPicPr>
          <p:nvPr/>
        </p:nvPicPr>
        <p:blipFill>
          <a:blip r:embed="rId4"/>
          <a:stretch>
            <a:fillRect/>
          </a:stretch>
        </p:blipFill>
        <p:spPr>
          <a:xfrm>
            <a:off x="989648" y="2078355"/>
            <a:ext cx="3953113" cy="2443163"/>
          </a:xfrm>
          <a:prstGeom prst="rect">
            <a:avLst/>
          </a:prstGeom>
        </p:spPr>
      </p:pic>
      <p:sp>
        <p:nvSpPr>
          <p:cNvPr id="6" name="Text 2"/>
          <p:cNvSpPr/>
          <p:nvPr/>
        </p:nvSpPr>
        <p:spPr>
          <a:xfrm>
            <a:off x="989648" y="4851321"/>
            <a:ext cx="2639258" cy="412313"/>
          </a:xfrm>
          <a:prstGeom prst="rect">
            <a:avLst/>
          </a:prstGeom>
          <a:noFill/>
          <a:ln/>
        </p:spPr>
        <p:txBody>
          <a:bodyPr wrap="none" rtlCol="0" anchor="t"/>
          <a:lstStyle/>
          <a:p>
            <a:pPr marL="0" indent="0" algn="l">
              <a:lnSpc>
                <a:spcPts val="3247"/>
              </a:lnSpc>
              <a:buNone/>
            </a:pPr>
            <a:r>
              <a:rPr lang="en-US" sz="2598" b="1" dirty="0">
                <a:solidFill>
                  <a:srgbClr val="000000"/>
                </a:solidFill>
                <a:latin typeface="p22-mackinac-pro" pitchFamily="34" charset="0"/>
                <a:ea typeface="p22-mackinac-pro" pitchFamily="34" charset="-122"/>
                <a:cs typeface="p22-mackinac-pro" pitchFamily="34" charset="-120"/>
              </a:rPr>
              <a:t>Definition</a:t>
            </a:r>
            <a:endParaRPr lang="en-US" sz="2598" dirty="0"/>
          </a:p>
        </p:txBody>
      </p:sp>
      <p:sp>
        <p:nvSpPr>
          <p:cNvPr id="7" name="Text 3"/>
          <p:cNvSpPr/>
          <p:nvPr/>
        </p:nvSpPr>
        <p:spPr>
          <a:xfrm>
            <a:off x="989648" y="5527477"/>
            <a:ext cx="3953113" cy="2111573"/>
          </a:xfrm>
          <a:prstGeom prst="rect">
            <a:avLst/>
          </a:prstGeom>
          <a:noFill/>
          <a:ln/>
        </p:spPr>
        <p:txBody>
          <a:bodyPr wrap="square" rtlCol="0" anchor="t"/>
          <a:lstStyle/>
          <a:p>
            <a:pPr marL="0" indent="0" algn="l">
              <a:lnSpc>
                <a:spcPts val="3325"/>
              </a:lnSpc>
              <a:buNone/>
            </a:pPr>
            <a:r>
              <a:rPr lang="en-US" sz="2078" dirty="0">
                <a:solidFill>
                  <a:srgbClr val="272525"/>
                </a:solidFill>
                <a:latin typeface="Eudoxus Sans" pitchFamily="34" charset="0"/>
                <a:ea typeface="Eudoxus Sans" pitchFamily="34" charset="-122"/>
                <a:cs typeface="Eudoxus Sans" pitchFamily="34" charset="-120"/>
              </a:rPr>
              <a:t>VR is an immersive digital environment that simulates the feel of the real world with a combination of hardware and software.</a:t>
            </a:r>
            <a:endParaRPr lang="en-US" sz="2078" dirty="0"/>
          </a:p>
        </p:txBody>
      </p:sp>
      <p:pic>
        <p:nvPicPr>
          <p:cNvPr id="8" name="Image 2" descr="preencoded.png"/>
          <p:cNvPicPr>
            <a:picLocks noChangeAspect="1"/>
          </p:cNvPicPr>
          <p:nvPr/>
        </p:nvPicPr>
        <p:blipFill>
          <a:blip r:embed="rId5"/>
          <a:stretch>
            <a:fillRect/>
          </a:stretch>
        </p:blipFill>
        <p:spPr>
          <a:xfrm>
            <a:off x="5338643" y="2078355"/>
            <a:ext cx="3953113" cy="2443163"/>
          </a:xfrm>
          <a:prstGeom prst="rect">
            <a:avLst/>
          </a:prstGeom>
        </p:spPr>
      </p:pic>
      <p:sp>
        <p:nvSpPr>
          <p:cNvPr id="9" name="Text 4"/>
          <p:cNvSpPr/>
          <p:nvPr/>
        </p:nvSpPr>
        <p:spPr>
          <a:xfrm>
            <a:off x="5338643" y="4851321"/>
            <a:ext cx="4262823" cy="824627"/>
          </a:xfrm>
          <a:prstGeom prst="rect">
            <a:avLst/>
          </a:prstGeom>
          <a:noFill/>
          <a:ln/>
        </p:spPr>
        <p:txBody>
          <a:bodyPr wrap="square" rtlCol="0" anchor="t"/>
          <a:lstStyle/>
          <a:p>
            <a:pPr marL="0" indent="0" algn="l">
              <a:lnSpc>
                <a:spcPts val="3247"/>
              </a:lnSpc>
              <a:buNone/>
            </a:pPr>
            <a:r>
              <a:rPr lang="en-US" sz="2598" b="1" dirty="0">
                <a:solidFill>
                  <a:srgbClr val="000000"/>
                </a:solidFill>
                <a:latin typeface="p22-mackinac-pro" pitchFamily="34" charset="0"/>
                <a:ea typeface="p22-mackinac-pro" pitchFamily="34" charset="-122"/>
                <a:cs typeface="p22-mackinac-pro" pitchFamily="34" charset="-120"/>
              </a:rPr>
              <a:t>Applications in Urban Vision</a:t>
            </a:r>
            <a:endParaRPr lang="en-US" sz="2598" dirty="0"/>
          </a:p>
        </p:txBody>
      </p:sp>
      <p:sp>
        <p:nvSpPr>
          <p:cNvPr id="10" name="Text 5"/>
          <p:cNvSpPr/>
          <p:nvPr/>
        </p:nvSpPr>
        <p:spPr>
          <a:xfrm>
            <a:off x="5362089" y="5558836"/>
            <a:ext cx="3953113" cy="2111573"/>
          </a:xfrm>
          <a:prstGeom prst="rect">
            <a:avLst/>
          </a:prstGeom>
          <a:noFill/>
          <a:ln/>
        </p:spPr>
        <p:txBody>
          <a:bodyPr wrap="square" rtlCol="0" anchor="t"/>
          <a:lstStyle/>
          <a:p>
            <a:pPr marL="0" indent="0" algn="l">
              <a:lnSpc>
                <a:spcPts val="3325"/>
              </a:lnSpc>
              <a:buNone/>
            </a:pPr>
            <a:r>
              <a:rPr lang="en-US" sz="2078" dirty="0">
                <a:solidFill>
                  <a:srgbClr val="272525"/>
                </a:solidFill>
                <a:latin typeface="Eudoxus Sans" pitchFamily="34" charset="0"/>
                <a:ea typeface="Eudoxus Sans" pitchFamily="34" charset="-122"/>
                <a:cs typeface="Eudoxus Sans" pitchFamily="34" charset="-120"/>
              </a:rPr>
              <a:t>VR offers a more immersive and interactive way to present urban developments and enhance the visualization process.</a:t>
            </a:r>
            <a:endParaRPr lang="en-US" sz="2078" dirty="0"/>
          </a:p>
        </p:txBody>
      </p:sp>
      <p:pic>
        <p:nvPicPr>
          <p:cNvPr id="11" name="Image 3" descr="preencoded.png"/>
          <p:cNvPicPr>
            <a:picLocks noChangeAspect="1"/>
          </p:cNvPicPr>
          <p:nvPr/>
        </p:nvPicPr>
        <p:blipFill>
          <a:blip r:embed="rId6"/>
          <a:stretch>
            <a:fillRect/>
          </a:stretch>
        </p:blipFill>
        <p:spPr>
          <a:xfrm>
            <a:off x="9687639" y="2078355"/>
            <a:ext cx="3953113" cy="2443163"/>
          </a:xfrm>
          <a:prstGeom prst="rect">
            <a:avLst/>
          </a:prstGeom>
        </p:spPr>
      </p:pic>
      <p:sp>
        <p:nvSpPr>
          <p:cNvPr id="12" name="Text 6"/>
          <p:cNvSpPr/>
          <p:nvPr/>
        </p:nvSpPr>
        <p:spPr>
          <a:xfrm>
            <a:off x="9687639" y="4851321"/>
            <a:ext cx="2639258" cy="412313"/>
          </a:xfrm>
          <a:prstGeom prst="rect">
            <a:avLst/>
          </a:prstGeom>
          <a:noFill/>
          <a:ln/>
        </p:spPr>
        <p:txBody>
          <a:bodyPr wrap="none" rtlCol="0" anchor="t"/>
          <a:lstStyle/>
          <a:p>
            <a:pPr marL="0" indent="0" algn="l">
              <a:lnSpc>
                <a:spcPts val="3247"/>
              </a:lnSpc>
              <a:buNone/>
            </a:pPr>
            <a:r>
              <a:rPr lang="en-US" sz="2598" b="1" dirty="0">
                <a:solidFill>
                  <a:srgbClr val="000000"/>
                </a:solidFill>
                <a:latin typeface="p22-mackinac-pro" pitchFamily="34" charset="0"/>
                <a:ea typeface="p22-mackinac-pro" pitchFamily="34" charset="-122"/>
                <a:cs typeface="p22-mackinac-pro" pitchFamily="34" charset="-120"/>
              </a:rPr>
              <a:t>Benefits</a:t>
            </a:r>
            <a:endParaRPr lang="en-US" sz="2598" dirty="0"/>
          </a:p>
        </p:txBody>
      </p:sp>
      <p:sp>
        <p:nvSpPr>
          <p:cNvPr id="13" name="Text 7"/>
          <p:cNvSpPr/>
          <p:nvPr/>
        </p:nvSpPr>
        <p:spPr>
          <a:xfrm>
            <a:off x="9687639" y="5527477"/>
            <a:ext cx="4262823" cy="3378518"/>
          </a:xfrm>
          <a:prstGeom prst="rect">
            <a:avLst/>
          </a:prstGeom>
          <a:noFill/>
          <a:ln/>
        </p:spPr>
        <p:txBody>
          <a:bodyPr wrap="square" rtlCol="0" anchor="t"/>
          <a:lstStyle/>
          <a:p>
            <a:pPr marL="0" indent="0" algn="l">
              <a:lnSpc>
                <a:spcPts val="3325"/>
              </a:lnSpc>
              <a:buNone/>
            </a:pPr>
            <a:r>
              <a:rPr lang="en-US" sz="2078" dirty="0">
                <a:solidFill>
                  <a:srgbClr val="272525"/>
                </a:solidFill>
                <a:latin typeface="Eudoxus Sans" pitchFamily="34" charset="0"/>
                <a:ea typeface="Eudoxus Sans" pitchFamily="34" charset="-122"/>
                <a:cs typeface="Eudoxus Sans" pitchFamily="34" charset="-120"/>
              </a:rPr>
              <a:t>VR helps decrease construction costs by reducing the number of revisions needed, improving communication between stakeholders, and allowing for better decision-making processes.</a:t>
            </a:r>
            <a:endParaRPr lang="en-US" sz="2078"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90845"/>
            <a:ext cx="14630400" cy="9857184"/>
          </a:xfrm>
          <a:prstGeom prst="rect">
            <a:avLst/>
          </a:prstGeom>
          <a:solidFill>
            <a:srgbClr val="FFFFFF">
              <a:alpha val="75000"/>
            </a:srgbClr>
          </a:solidFill>
          <a:ln w="16431">
            <a:solidFill>
              <a:srgbClr val="FFFFFF">
                <a:alpha val="64000"/>
              </a:srgbClr>
            </a:solidFill>
            <a:prstDash val="solid"/>
          </a:ln>
        </p:spPr>
        <p:txBody>
          <a:bodyPr/>
          <a:lstStyle/>
          <a:p>
            <a:endParaRPr lang="en-US"/>
          </a:p>
        </p:txBody>
      </p:sp>
      <p:sp>
        <p:nvSpPr>
          <p:cNvPr id="4" name="Text 1"/>
          <p:cNvSpPr/>
          <p:nvPr/>
        </p:nvSpPr>
        <p:spPr>
          <a:xfrm>
            <a:off x="989648" y="725805"/>
            <a:ext cx="7642860" cy="824746"/>
          </a:xfrm>
          <a:prstGeom prst="rect">
            <a:avLst/>
          </a:prstGeom>
          <a:noFill/>
          <a:ln/>
        </p:spPr>
        <p:txBody>
          <a:bodyPr wrap="none" rtlCol="0" anchor="t"/>
          <a:lstStyle/>
          <a:p>
            <a:pPr marL="0" indent="0">
              <a:lnSpc>
                <a:spcPts val="6494"/>
              </a:lnSpc>
              <a:buNone/>
            </a:pPr>
            <a:r>
              <a:rPr lang="en-US" sz="5195" b="1" dirty="0">
                <a:solidFill>
                  <a:srgbClr val="000000"/>
                </a:solidFill>
                <a:latin typeface="p22-mackinac-pro" pitchFamily="34" charset="0"/>
                <a:ea typeface="p22-mackinac-pro" pitchFamily="34" charset="-122"/>
                <a:cs typeface="p22-mackinac-pro" pitchFamily="34" charset="-120"/>
              </a:rPr>
              <a:t>Successful Case Studies</a:t>
            </a:r>
            <a:endParaRPr lang="en-US" sz="5195" dirty="0"/>
          </a:p>
        </p:txBody>
      </p:sp>
      <p:sp>
        <p:nvSpPr>
          <p:cNvPr id="5" name="Shape 2"/>
          <p:cNvSpPr/>
          <p:nvPr/>
        </p:nvSpPr>
        <p:spPr>
          <a:xfrm>
            <a:off x="7288887" y="2078355"/>
            <a:ext cx="52745" cy="7053024"/>
          </a:xfrm>
          <a:prstGeom prst="rect">
            <a:avLst/>
          </a:prstGeom>
          <a:solidFill>
            <a:srgbClr val="99DDFF"/>
          </a:solidFill>
          <a:ln/>
        </p:spPr>
        <p:txBody>
          <a:bodyPr/>
          <a:lstStyle/>
          <a:p>
            <a:endParaRPr lang="en-US"/>
          </a:p>
        </p:txBody>
      </p:sp>
      <p:sp>
        <p:nvSpPr>
          <p:cNvPr id="6" name="Shape 3"/>
          <p:cNvSpPr/>
          <p:nvPr/>
        </p:nvSpPr>
        <p:spPr>
          <a:xfrm>
            <a:off x="7612082" y="2554903"/>
            <a:ext cx="923687" cy="52745"/>
          </a:xfrm>
          <a:prstGeom prst="rect">
            <a:avLst/>
          </a:prstGeom>
          <a:solidFill>
            <a:srgbClr val="99DDFF"/>
          </a:solidFill>
          <a:ln/>
        </p:spPr>
        <p:txBody>
          <a:bodyPr/>
          <a:lstStyle/>
          <a:p>
            <a:endParaRPr lang="en-US"/>
          </a:p>
        </p:txBody>
      </p:sp>
      <p:sp>
        <p:nvSpPr>
          <p:cNvPr id="7" name="Shape 4"/>
          <p:cNvSpPr/>
          <p:nvPr/>
        </p:nvSpPr>
        <p:spPr>
          <a:xfrm>
            <a:off x="7018318" y="2284452"/>
            <a:ext cx="593765" cy="593765"/>
          </a:xfrm>
          <a:prstGeom prst="roundRect">
            <a:avLst>
              <a:gd name="adj" fmla="val 20002"/>
            </a:avLst>
          </a:prstGeom>
          <a:solidFill>
            <a:srgbClr val="CCEEFF"/>
          </a:solidFill>
          <a:ln w="16431">
            <a:solidFill>
              <a:srgbClr val="99DDFF"/>
            </a:solidFill>
            <a:prstDash val="solid"/>
          </a:ln>
        </p:spPr>
        <p:txBody>
          <a:bodyPr/>
          <a:lstStyle/>
          <a:p>
            <a:endParaRPr lang="en-US"/>
          </a:p>
        </p:txBody>
      </p:sp>
      <p:sp>
        <p:nvSpPr>
          <p:cNvPr id="8" name="Text 5"/>
          <p:cNvSpPr/>
          <p:nvPr/>
        </p:nvSpPr>
        <p:spPr>
          <a:xfrm>
            <a:off x="7235130" y="2333863"/>
            <a:ext cx="160020" cy="494824"/>
          </a:xfrm>
          <a:prstGeom prst="rect">
            <a:avLst/>
          </a:prstGeom>
          <a:noFill/>
          <a:ln/>
        </p:spPr>
        <p:txBody>
          <a:bodyPr wrap="none" rtlCol="0" anchor="t"/>
          <a:lstStyle/>
          <a:p>
            <a:pPr marL="0" indent="0" algn="ctr">
              <a:lnSpc>
                <a:spcPts val="3897"/>
              </a:lnSpc>
              <a:buNone/>
            </a:pPr>
            <a:r>
              <a:rPr lang="en-US" sz="3117" b="1" dirty="0">
                <a:solidFill>
                  <a:srgbClr val="272525"/>
                </a:solidFill>
                <a:latin typeface="p22-mackinac-pro" pitchFamily="34" charset="0"/>
                <a:ea typeface="p22-mackinac-pro" pitchFamily="34" charset="-122"/>
                <a:cs typeface="p22-mackinac-pro" pitchFamily="34" charset="-120"/>
              </a:rPr>
              <a:t>1</a:t>
            </a:r>
            <a:endParaRPr lang="en-US" sz="3117" dirty="0"/>
          </a:p>
        </p:txBody>
      </p:sp>
      <p:sp>
        <p:nvSpPr>
          <p:cNvPr id="9" name="Text 6"/>
          <p:cNvSpPr/>
          <p:nvPr/>
        </p:nvSpPr>
        <p:spPr>
          <a:xfrm>
            <a:off x="8766810" y="2342198"/>
            <a:ext cx="3406140" cy="412313"/>
          </a:xfrm>
          <a:prstGeom prst="rect">
            <a:avLst/>
          </a:prstGeom>
          <a:noFill/>
          <a:ln/>
        </p:spPr>
        <p:txBody>
          <a:bodyPr wrap="none" rtlCol="0" anchor="t"/>
          <a:lstStyle/>
          <a:p>
            <a:pPr marL="0" indent="0" algn="l">
              <a:lnSpc>
                <a:spcPts val="3247"/>
              </a:lnSpc>
              <a:buNone/>
            </a:pPr>
            <a:r>
              <a:rPr lang="en-US" sz="2598" b="1" dirty="0">
                <a:solidFill>
                  <a:srgbClr val="272525"/>
                </a:solidFill>
                <a:latin typeface="p22-mackinac-pro" pitchFamily="34" charset="0"/>
                <a:ea typeface="p22-mackinac-pro" pitchFamily="34" charset="-122"/>
                <a:cs typeface="p22-mackinac-pro" pitchFamily="34" charset="-120"/>
              </a:rPr>
              <a:t>Oculus VR - The Wild</a:t>
            </a:r>
            <a:endParaRPr lang="en-US" sz="2598" dirty="0"/>
          </a:p>
        </p:txBody>
      </p:sp>
      <p:sp>
        <p:nvSpPr>
          <p:cNvPr id="10" name="Text 7"/>
          <p:cNvSpPr/>
          <p:nvPr/>
        </p:nvSpPr>
        <p:spPr>
          <a:xfrm>
            <a:off x="8766810" y="2910773"/>
            <a:ext cx="4873943" cy="1689259"/>
          </a:xfrm>
          <a:prstGeom prst="rect">
            <a:avLst/>
          </a:prstGeom>
          <a:noFill/>
          <a:ln/>
        </p:spPr>
        <p:txBody>
          <a:bodyPr wrap="square" rtlCol="0" anchor="t"/>
          <a:lstStyle/>
          <a:p>
            <a:pPr marL="0" indent="0" algn="l">
              <a:lnSpc>
                <a:spcPts val="3325"/>
              </a:lnSpc>
              <a:buNone/>
            </a:pPr>
            <a:r>
              <a:rPr lang="en-US" sz="2078" dirty="0">
                <a:solidFill>
                  <a:srgbClr val="272525"/>
                </a:solidFill>
                <a:latin typeface="Eudoxus Sans" pitchFamily="34" charset="0"/>
                <a:ea typeface="Eudoxus Sans" pitchFamily="34" charset="-122"/>
                <a:cs typeface="Eudoxus Sans" pitchFamily="34" charset="-120"/>
              </a:rPr>
              <a:t>The Wild is a VR platform designed to help architects and urban planners collaborate in real-time and enhance their designs using a VR environment.</a:t>
            </a:r>
            <a:endParaRPr lang="en-US" sz="2078" dirty="0"/>
          </a:p>
        </p:txBody>
      </p:sp>
      <p:sp>
        <p:nvSpPr>
          <p:cNvPr id="11" name="Shape 8"/>
          <p:cNvSpPr/>
          <p:nvPr/>
        </p:nvSpPr>
        <p:spPr>
          <a:xfrm>
            <a:off x="6094631" y="3874353"/>
            <a:ext cx="923687" cy="52745"/>
          </a:xfrm>
          <a:prstGeom prst="rect">
            <a:avLst/>
          </a:prstGeom>
          <a:solidFill>
            <a:srgbClr val="99DDFF"/>
          </a:solidFill>
          <a:ln/>
        </p:spPr>
        <p:txBody>
          <a:bodyPr/>
          <a:lstStyle/>
          <a:p>
            <a:endParaRPr lang="en-US"/>
          </a:p>
        </p:txBody>
      </p:sp>
      <p:sp>
        <p:nvSpPr>
          <p:cNvPr id="12" name="Shape 9"/>
          <p:cNvSpPr/>
          <p:nvPr/>
        </p:nvSpPr>
        <p:spPr>
          <a:xfrm>
            <a:off x="7018318" y="3603903"/>
            <a:ext cx="593765" cy="593765"/>
          </a:xfrm>
          <a:prstGeom prst="roundRect">
            <a:avLst>
              <a:gd name="adj" fmla="val 20002"/>
            </a:avLst>
          </a:prstGeom>
          <a:solidFill>
            <a:srgbClr val="CCEEFF"/>
          </a:solidFill>
          <a:ln w="16431">
            <a:solidFill>
              <a:srgbClr val="99DDFF"/>
            </a:solidFill>
            <a:prstDash val="solid"/>
          </a:ln>
        </p:spPr>
        <p:txBody>
          <a:bodyPr/>
          <a:lstStyle/>
          <a:p>
            <a:endParaRPr lang="en-US"/>
          </a:p>
        </p:txBody>
      </p:sp>
      <p:sp>
        <p:nvSpPr>
          <p:cNvPr id="13" name="Text 10"/>
          <p:cNvSpPr/>
          <p:nvPr/>
        </p:nvSpPr>
        <p:spPr>
          <a:xfrm>
            <a:off x="7200840" y="3653314"/>
            <a:ext cx="228600" cy="494824"/>
          </a:xfrm>
          <a:prstGeom prst="rect">
            <a:avLst/>
          </a:prstGeom>
          <a:noFill/>
          <a:ln/>
        </p:spPr>
        <p:txBody>
          <a:bodyPr wrap="none" rtlCol="0" anchor="t"/>
          <a:lstStyle/>
          <a:p>
            <a:pPr marL="0" indent="0" algn="ctr">
              <a:lnSpc>
                <a:spcPts val="3897"/>
              </a:lnSpc>
              <a:buNone/>
            </a:pPr>
            <a:r>
              <a:rPr lang="en-US" sz="3117" b="1" dirty="0">
                <a:solidFill>
                  <a:srgbClr val="272525"/>
                </a:solidFill>
                <a:latin typeface="p22-mackinac-pro" pitchFamily="34" charset="0"/>
                <a:ea typeface="p22-mackinac-pro" pitchFamily="34" charset="-122"/>
                <a:cs typeface="p22-mackinac-pro" pitchFamily="34" charset="-120"/>
              </a:rPr>
              <a:t>2</a:t>
            </a:r>
            <a:endParaRPr lang="en-US" sz="3117" dirty="0"/>
          </a:p>
        </p:txBody>
      </p:sp>
      <p:sp>
        <p:nvSpPr>
          <p:cNvPr id="14" name="Text 11"/>
          <p:cNvSpPr/>
          <p:nvPr/>
        </p:nvSpPr>
        <p:spPr>
          <a:xfrm>
            <a:off x="2465070" y="3661648"/>
            <a:ext cx="3398520" cy="412313"/>
          </a:xfrm>
          <a:prstGeom prst="rect">
            <a:avLst/>
          </a:prstGeom>
          <a:noFill/>
          <a:ln/>
        </p:spPr>
        <p:txBody>
          <a:bodyPr wrap="none" rtlCol="0" anchor="t"/>
          <a:lstStyle/>
          <a:p>
            <a:pPr marL="0" indent="0" algn="r">
              <a:lnSpc>
                <a:spcPts val="3247"/>
              </a:lnSpc>
              <a:buNone/>
            </a:pPr>
            <a:r>
              <a:rPr lang="en-US" sz="2598" b="1" dirty="0">
                <a:solidFill>
                  <a:srgbClr val="272525"/>
                </a:solidFill>
                <a:latin typeface="p22-mackinac-pro" pitchFamily="34" charset="0"/>
                <a:ea typeface="p22-mackinac-pro" pitchFamily="34" charset="-122"/>
                <a:cs typeface="p22-mackinac-pro" pitchFamily="34" charset="-120"/>
              </a:rPr>
              <a:t>Archvirtual - Wayfair</a:t>
            </a:r>
            <a:endParaRPr lang="en-US" sz="2598" dirty="0"/>
          </a:p>
        </p:txBody>
      </p:sp>
      <p:sp>
        <p:nvSpPr>
          <p:cNvPr id="15" name="Text 12"/>
          <p:cNvSpPr/>
          <p:nvPr/>
        </p:nvSpPr>
        <p:spPr>
          <a:xfrm>
            <a:off x="989648" y="4230224"/>
            <a:ext cx="4873943" cy="2533888"/>
          </a:xfrm>
          <a:prstGeom prst="rect">
            <a:avLst/>
          </a:prstGeom>
          <a:noFill/>
          <a:ln/>
        </p:spPr>
        <p:txBody>
          <a:bodyPr wrap="square" rtlCol="0" anchor="t"/>
          <a:lstStyle/>
          <a:p>
            <a:pPr marL="0" indent="0" algn="r">
              <a:lnSpc>
                <a:spcPts val="3325"/>
              </a:lnSpc>
              <a:buNone/>
            </a:pPr>
            <a:r>
              <a:rPr lang="en-US" sz="2078" dirty="0">
                <a:solidFill>
                  <a:srgbClr val="272525"/>
                </a:solidFill>
                <a:latin typeface="Eudoxus Sans" pitchFamily="34" charset="0"/>
                <a:ea typeface="Eudoxus Sans" pitchFamily="34" charset="-122"/>
                <a:cs typeface="Eudoxus Sans" pitchFamily="34" charset="-120"/>
              </a:rPr>
              <a:t>Archvirtual created an immersive VR architecture tool to help Wayfair users visualize 3D models in a virtual environment, improving the customer experience and their understanding of interior design.</a:t>
            </a:r>
            <a:endParaRPr lang="en-US" sz="2078" dirty="0"/>
          </a:p>
        </p:txBody>
      </p:sp>
      <p:sp>
        <p:nvSpPr>
          <p:cNvPr id="16" name="Shape 13"/>
          <p:cNvSpPr/>
          <p:nvPr/>
        </p:nvSpPr>
        <p:spPr>
          <a:xfrm flipV="1">
            <a:off x="7612082" y="5236886"/>
            <a:ext cx="923687" cy="61753"/>
          </a:xfrm>
          <a:prstGeom prst="rect">
            <a:avLst/>
          </a:prstGeom>
          <a:solidFill>
            <a:srgbClr val="99DDFF"/>
          </a:solidFill>
          <a:ln/>
        </p:spPr>
        <p:txBody>
          <a:bodyPr/>
          <a:lstStyle/>
          <a:p>
            <a:endParaRPr lang="en-US"/>
          </a:p>
        </p:txBody>
      </p:sp>
      <p:sp>
        <p:nvSpPr>
          <p:cNvPr id="17" name="Shape 14"/>
          <p:cNvSpPr/>
          <p:nvPr/>
        </p:nvSpPr>
        <p:spPr>
          <a:xfrm>
            <a:off x="7018318" y="4924690"/>
            <a:ext cx="593765" cy="593765"/>
          </a:xfrm>
          <a:prstGeom prst="roundRect">
            <a:avLst>
              <a:gd name="adj" fmla="val 20002"/>
            </a:avLst>
          </a:prstGeom>
          <a:solidFill>
            <a:srgbClr val="CCEEFF"/>
          </a:solidFill>
          <a:ln w="16431">
            <a:solidFill>
              <a:srgbClr val="99DDFF"/>
            </a:solidFill>
            <a:prstDash val="solid"/>
          </a:ln>
        </p:spPr>
        <p:txBody>
          <a:bodyPr/>
          <a:lstStyle/>
          <a:p>
            <a:endParaRPr lang="en-US"/>
          </a:p>
        </p:txBody>
      </p:sp>
      <p:sp>
        <p:nvSpPr>
          <p:cNvPr id="18" name="Text 15"/>
          <p:cNvSpPr/>
          <p:nvPr/>
        </p:nvSpPr>
        <p:spPr>
          <a:xfrm>
            <a:off x="7197030" y="4974160"/>
            <a:ext cx="236220" cy="494824"/>
          </a:xfrm>
          <a:prstGeom prst="rect">
            <a:avLst/>
          </a:prstGeom>
          <a:noFill/>
          <a:ln/>
        </p:spPr>
        <p:txBody>
          <a:bodyPr wrap="none" rtlCol="0" anchor="t"/>
          <a:lstStyle/>
          <a:p>
            <a:pPr marL="0" indent="0" algn="ctr">
              <a:lnSpc>
                <a:spcPts val="3897"/>
              </a:lnSpc>
              <a:buNone/>
            </a:pPr>
            <a:r>
              <a:rPr lang="en-US" sz="3117" b="1" dirty="0">
                <a:solidFill>
                  <a:srgbClr val="272525"/>
                </a:solidFill>
                <a:latin typeface="p22-mackinac-pro" pitchFamily="34" charset="0"/>
                <a:ea typeface="p22-mackinac-pro" pitchFamily="34" charset="-122"/>
                <a:cs typeface="p22-mackinac-pro" pitchFamily="34" charset="-120"/>
              </a:rPr>
              <a:t>3</a:t>
            </a:r>
            <a:endParaRPr lang="en-US" sz="3117" dirty="0"/>
          </a:p>
        </p:txBody>
      </p:sp>
      <p:sp>
        <p:nvSpPr>
          <p:cNvPr id="19" name="Text 16"/>
          <p:cNvSpPr/>
          <p:nvPr/>
        </p:nvSpPr>
        <p:spPr>
          <a:xfrm>
            <a:off x="8766810" y="4837747"/>
            <a:ext cx="4873943" cy="824627"/>
          </a:xfrm>
          <a:prstGeom prst="rect">
            <a:avLst/>
          </a:prstGeom>
          <a:noFill/>
          <a:ln/>
        </p:spPr>
        <p:txBody>
          <a:bodyPr wrap="square" rtlCol="0" anchor="t"/>
          <a:lstStyle/>
          <a:p>
            <a:pPr marL="0" indent="0" algn="l">
              <a:lnSpc>
                <a:spcPts val="3247"/>
              </a:lnSpc>
              <a:buNone/>
            </a:pPr>
            <a:r>
              <a:rPr lang="en-US" sz="2598" b="1" dirty="0">
                <a:solidFill>
                  <a:srgbClr val="272525"/>
                </a:solidFill>
                <a:latin typeface="p22-mackinac-pro" pitchFamily="34" charset="0"/>
                <a:ea typeface="p22-mackinac-pro" pitchFamily="34" charset="-122"/>
                <a:cs typeface="p22-mackinac-pro" pitchFamily="34" charset="-120"/>
              </a:rPr>
              <a:t>Dassault Systems - 3DEXPERIENCE Platform</a:t>
            </a:r>
            <a:endParaRPr lang="en-US" sz="2598" dirty="0"/>
          </a:p>
        </p:txBody>
      </p:sp>
      <p:sp>
        <p:nvSpPr>
          <p:cNvPr id="20" name="Text 17"/>
          <p:cNvSpPr/>
          <p:nvPr/>
        </p:nvSpPr>
        <p:spPr>
          <a:xfrm>
            <a:off x="8766809" y="5662374"/>
            <a:ext cx="4873943" cy="2111573"/>
          </a:xfrm>
          <a:prstGeom prst="rect">
            <a:avLst/>
          </a:prstGeom>
          <a:noFill/>
          <a:ln/>
        </p:spPr>
        <p:txBody>
          <a:bodyPr wrap="square" rtlCol="0" anchor="t"/>
          <a:lstStyle/>
          <a:p>
            <a:pPr marL="0" indent="0" algn="l">
              <a:lnSpc>
                <a:spcPts val="3325"/>
              </a:lnSpc>
              <a:buNone/>
            </a:pPr>
            <a:r>
              <a:rPr lang="en-US" sz="2078" dirty="0">
                <a:solidFill>
                  <a:srgbClr val="272525"/>
                </a:solidFill>
                <a:latin typeface="Eudoxus Sans" pitchFamily="34" charset="0"/>
                <a:ea typeface="Eudoxus Sans" pitchFamily="34" charset="-122"/>
                <a:cs typeface="Eudoxus Sans" pitchFamily="34" charset="-120"/>
              </a:rPr>
              <a:t>Dassault Systems uses virtual reality to improve the efficiency and quality of communication between stakeholders and the use of 3D models for efficient design review and analysis.</a:t>
            </a:r>
            <a:endParaRPr lang="en-US" sz="2078"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29096"/>
            <a:ext cx="14630400" cy="8229600"/>
          </a:xfrm>
          <a:prstGeom prst="rect">
            <a:avLst/>
          </a:prstGeom>
        </p:spPr>
      </p:pic>
      <p:sp>
        <p:nvSpPr>
          <p:cNvPr id="3" name="Shape 0"/>
          <p:cNvSpPr/>
          <p:nvPr/>
        </p:nvSpPr>
        <p:spPr>
          <a:xfrm>
            <a:off x="0" y="-129096"/>
            <a:ext cx="14630400" cy="9322356"/>
          </a:xfrm>
          <a:prstGeom prst="rect">
            <a:avLst/>
          </a:prstGeom>
          <a:solidFill>
            <a:srgbClr val="FFFFFF">
              <a:alpha val="75000"/>
            </a:srgbClr>
          </a:solidFill>
          <a:ln w="16431">
            <a:solidFill>
              <a:srgbClr val="FFFFFF">
                <a:alpha val="64000"/>
              </a:srgbClr>
            </a:solidFill>
            <a:prstDash val="solid"/>
          </a:ln>
        </p:spPr>
        <p:txBody>
          <a:bodyPr/>
          <a:lstStyle/>
          <a:p>
            <a:endParaRPr lang="en-US" dirty="0"/>
          </a:p>
        </p:txBody>
      </p:sp>
      <p:sp>
        <p:nvSpPr>
          <p:cNvPr id="4" name="Text 1"/>
          <p:cNvSpPr/>
          <p:nvPr/>
        </p:nvSpPr>
        <p:spPr>
          <a:xfrm>
            <a:off x="989648" y="596709"/>
            <a:ext cx="12651105" cy="1649492"/>
          </a:xfrm>
          <a:prstGeom prst="rect">
            <a:avLst/>
          </a:prstGeom>
          <a:noFill/>
          <a:ln/>
        </p:spPr>
        <p:txBody>
          <a:bodyPr wrap="square" rtlCol="0" anchor="t"/>
          <a:lstStyle/>
          <a:p>
            <a:pPr marL="0" indent="0">
              <a:lnSpc>
                <a:spcPts val="6494"/>
              </a:lnSpc>
              <a:buNone/>
            </a:pPr>
            <a:r>
              <a:rPr lang="en-US" sz="5195" b="1" dirty="0">
                <a:solidFill>
                  <a:srgbClr val="000000"/>
                </a:solidFill>
                <a:latin typeface="p22-mackinac-pro" pitchFamily="34" charset="0"/>
                <a:ea typeface="p22-mackinac-pro" pitchFamily="34" charset="-122"/>
                <a:cs typeface="p22-mackinac-pro" pitchFamily="34" charset="-120"/>
              </a:rPr>
              <a:t>Impact of VR on Urban Planning and Development</a:t>
            </a:r>
            <a:endParaRPr lang="en-US" sz="5195" dirty="0"/>
          </a:p>
        </p:txBody>
      </p:sp>
      <p:sp>
        <p:nvSpPr>
          <p:cNvPr id="5" name="Shape 2"/>
          <p:cNvSpPr/>
          <p:nvPr/>
        </p:nvSpPr>
        <p:spPr>
          <a:xfrm>
            <a:off x="989648" y="2774005"/>
            <a:ext cx="6193631" cy="2925961"/>
          </a:xfrm>
          <a:prstGeom prst="roundRect">
            <a:avLst>
              <a:gd name="adj" fmla="val 4059"/>
            </a:avLst>
          </a:prstGeom>
          <a:solidFill>
            <a:srgbClr val="CCEEFF"/>
          </a:solidFill>
          <a:ln w="16431">
            <a:solidFill>
              <a:srgbClr val="99DDFF"/>
            </a:solidFill>
            <a:prstDash val="solid"/>
          </a:ln>
        </p:spPr>
        <p:txBody>
          <a:bodyPr/>
          <a:lstStyle/>
          <a:p>
            <a:endParaRPr lang="en-US"/>
          </a:p>
        </p:txBody>
      </p:sp>
      <p:sp>
        <p:nvSpPr>
          <p:cNvPr id="6" name="Text 3"/>
          <p:cNvSpPr/>
          <p:nvPr/>
        </p:nvSpPr>
        <p:spPr>
          <a:xfrm>
            <a:off x="1269921" y="3054278"/>
            <a:ext cx="3832860" cy="412313"/>
          </a:xfrm>
          <a:prstGeom prst="rect">
            <a:avLst/>
          </a:prstGeom>
          <a:noFill/>
          <a:ln/>
        </p:spPr>
        <p:txBody>
          <a:bodyPr wrap="none" rtlCol="0" anchor="t"/>
          <a:lstStyle/>
          <a:p>
            <a:pPr marL="0" indent="0">
              <a:lnSpc>
                <a:spcPts val="3247"/>
              </a:lnSpc>
              <a:buNone/>
            </a:pPr>
            <a:r>
              <a:rPr lang="en-US" sz="2598" b="1" dirty="0">
                <a:solidFill>
                  <a:srgbClr val="272525"/>
                </a:solidFill>
                <a:latin typeface="p22-mackinac-pro" pitchFamily="34" charset="0"/>
                <a:ea typeface="p22-mackinac-pro" pitchFamily="34" charset="-122"/>
                <a:cs typeface="p22-mackinac-pro" pitchFamily="34" charset="-120"/>
              </a:rPr>
              <a:t>Better Decision-making</a:t>
            </a:r>
            <a:endParaRPr lang="en-US" sz="2598" dirty="0"/>
          </a:p>
        </p:txBody>
      </p:sp>
      <p:sp>
        <p:nvSpPr>
          <p:cNvPr id="7" name="Text 4"/>
          <p:cNvSpPr/>
          <p:nvPr/>
        </p:nvSpPr>
        <p:spPr>
          <a:xfrm>
            <a:off x="1269921" y="3730434"/>
            <a:ext cx="5633085" cy="1689259"/>
          </a:xfrm>
          <a:prstGeom prst="rect">
            <a:avLst/>
          </a:prstGeom>
          <a:noFill/>
          <a:ln/>
        </p:spPr>
        <p:txBody>
          <a:bodyPr wrap="square" rtlCol="0" anchor="t"/>
          <a:lstStyle/>
          <a:p>
            <a:pPr marL="0" indent="0">
              <a:lnSpc>
                <a:spcPts val="3325"/>
              </a:lnSpc>
              <a:buNone/>
            </a:pPr>
            <a:r>
              <a:rPr lang="en-US" sz="2078" dirty="0">
                <a:solidFill>
                  <a:srgbClr val="272525"/>
                </a:solidFill>
                <a:latin typeface="Eudoxus Sans" pitchFamily="34" charset="0"/>
                <a:ea typeface="Eudoxus Sans" pitchFamily="34" charset="-122"/>
                <a:cs typeface="Eudoxus Sans" pitchFamily="34" charset="-120"/>
              </a:rPr>
              <a:t>VR allows for collaborative decision-making processes between architects, urban planners, and investors, resulting in better development plans and outcomes.</a:t>
            </a:r>
            <a:endParaRPr lang="en-US" sz="2078" dirty="0"/>
          </a:p>
        </p:txBody>
      </p:sp>
      <p:sp>
        <p:nvSpPr>
          <p:cNvPr id="8" name="Shape 5"/>
          <p:cNvSpPr/>
          <p:nvPr/>
        </p:nvSpPr>
        <p:spPr>
          <a:xfrm>
            <a:off x="7447121" y="2774005"/>
            <a:ext cx="6193631" cy="2925961"/>
          </a:xfrm>
          <a:prstGeom prst="roundRect">
            <a:avLst>
              <a:gd name="adj" fmla="val 4059"/>
            </a:avLst>
          </a:prstGeom>
          <a:solidFill>
            <a:srgbClr val="CCEEFF"/>
          </a:solidFill>
          <a:ln w="16431">
            <a:solidFill>
              <a:srgbClr val="99DDFF"/>
            </a:solidFill>
            <a:prstDash val="solid"/>
          </a:ln>
        </p:spPr>
        <p:txBody>
          <a:bodyPr/>
          <a:lstStyle/>
          <a:p>
            <a:endParaRPr lang="en-US"/>
          </a:p>
        </p:txBody>
      </p:sp>
      <p:sp>
        <p:nvSpPr>
          <p:cNvPr id="9" name="Text 6"/>
          <p:cNvSpPr/>
          <p:nvPr/>
        </p:nvSpPr>
        <p:spPr>
          <a:xfrm>
            <a:off x="7727394" y="3054278"/>
            <a:ext cx="3710940" cy="412313"/>
          </a:xfrm>
          <a:prstGeom prst="rect">
            <a:avLst/>
          </a:prstGeom>
          <a:noFill/>
          <a:ln/>
        </p:spPr>
        <p:txBody>
          <a:bodyPr wrap="none" rtlCol="0" anchor="t"/>
          <a:lstStyle/>
          <a:p>
            <a:pPr marL="0" indent="0">
              <a:lnSpc>
                <a:spcPts val="3247"/>
              </a:lnSpc>
              <a:buNone/>
            </a:pPr>
            <a:r>
              <a:rPr lang="en-US" sz="2598" b="1" dirty="0">
                <a:solidFill>
                  <a:srgbClr val="272525"/>
                </a:solidFill>
                <a:latin typeface="p22-mackinac-pro" pitchFamily="34" charset="0"/>
                <a:ea typeface="p22-mackinac-pro" pitchFamily="34" charset="-122"/>
                <a:cs typeface="p22-mackinac-pro" pitchFamily="34" charset="-120"/>
              </a:rPr>
              <a:t>Improved Accessibility</a:t>
            </a:r>
            <a:endParaRPr lang="en-US" sz="2598" dirty="0"/>
          </a:p>
        </p:txBody>
      </p:sp>
      <p:sp>
        <p:nvSpPr>
          <p:cNvPr id="10" name="Text 7"/>
          <p:cNvSpPr/>
          <p:nvPr/>
        </p:nvSpPr>
        <p:spPr>
          <a:xfrm>
            <a:off x="7727394" y="3730434"/>
            <a:ext cx="5633085" cy="1266944"/>
          </a:xfrm>
          <a:prstGeom prst="rect">
            <a:avLst/>
          </a:prstGeom>
          <a:noFill/>
          <a:ln/>
        </p:spPr>
        <p:txBody>
          <a:bodyPr wrap="square" rtlCol="0" anchor="t"/>
          <a:lstStyle/>
          <a:p>
            <a:pPr marL="0" indent="0">
              <a:lnSpc>
                <a:spcPts val="3325"/>
              </a:lnSpc>
              <a:buNone/>
            </a:pPr>
            <a:r>
              <a:rPr lang="en-US" sz="2078" dirty="0">
                <a:solidFill>
                  <a:srgbClr val="272525"/>
                </a:solidFill>
                <a:latin typeface="Eudoxus Sans" pitchFamily="34" charset="0"/>
                <a:ea typeface="Eudoxus Sans" pitchFamily="34" charset="-122"/>
                <a:cs typeface="Eudoxus Sans" pitchFamily="34" charset="-120"/>
              </a:rPr>
              <a:t>VR can help include disabled individuals' viewpoints in urban planning by making virtual environments accessible to all.</a:t>
            </a:r>
            <a:endParaRPr lang="en-US" sz="2078" dirty="0"/>
          </a:p>
        </p:txBody>
      </p:sp>
      <p:sp>
        <p:nvSpPr>
          <p:cNvPr id="11" name="Shape 8"/>
          <p:cNvSpPr/>
          <p:nvPr/>
        </p:nvSpPr>
        <p:spPr>
          <a:xfrm>
            <a:off x="989648" y="5963808"/>
            <a:ext cx="6193631" cy="2400539"/>
          </a:xfrm>
          <a:prstGeom prst="roundRect">
            <a:avLst>
              <a:gd name="adj" fmla="val 4744"/>
            </a:avLst>
          </a:prstGeom>
          <a:solidFill>
            <a:srgbClr val="CCEEFF"/>
          </a:solidFill>
          <a:ln w="16431">
            <a:solidFill>
              <a:srgbClr val="99DDFF"/>
            </a:solidFill>
            <a:prstDash val="solid"/>
          </a:ln>
        </p:spPr>
        <p:txBody>
          <a:bodyPr/>
          <a:lstStyle/>
          <a:p>
            <a:endParaRPr lang="en-US"/>
          </a:p>
        </p:txBody>
      </p:sp>
      <p:sp>
        <p:nvSpPr>
          <p:cNvPr id="12" name="Text 9"/>
          <p:cNvSpPr/>
          <p:nvPr/>
        </p:nvSpPr>
        <p:spPr>
          <a:xfrm>
            <a:off x="1269921" y="6244082"/>
            <a:ext cx="3672840" cy="412313"/>
          </a:xfrm>
          <a:prstGeom prst="rect">
            <a:avLst/>
          </a:prstGeom>
          <a:noFill/>
          <a:ln/>
        </p:spPr>
        <p:txBody>
          <a:bodyPr wrap="none" rtlCol="0" anchor="t"/>
          <a:lstStyle/>
          <a:p>
            <a:pPr marL="0" indent="0">
              <a:lnSpc>
                <a:spcPts val="3247"/>
              </a:lnSpc>
              <a:buNone/>
            </a:pPr>
            <a:r>
              <a:rPr lang="en-US" sz="2598" b="1" dirty="0">
                <a:solidFill>
                  <a:srgbClr val="272525"/>
                </a:solidFill>
                <a:latin typeface="p22-mackinac-pro" pitchFamily="34" charset="0"/>
                <a:ea typeface="p22-mackinac-pro" pitchFamily="34" charset="-122"/>
                <a:cs typeface="p22-mackinac-pro" pitchFamily="34" charset="-120"/>
              </a:rPr>
              <a:t>Increased Engagement</a:t>
            </a:r>
            <a:endParaRPr lang="en-US" sz="2598" dirty="0"/>
          </a:p>
        </p:txBody>
      </p:sp>
      <p:sp>
        <p:nvSpPr>
          <p:cNvPr id="13" name="Text 10"/>
          <p:cNvSpPr/>
          <p:nvPr/>
        </p:nvSpPr>
        <p:spPr>
          <a:xfrm>
            <a:off x="1269921" y="6610377"/>
            <a:ext cx="5633085" cy="1266944"/>
          </a:xfrm>
          <a:prstGeom prst="rect">
            <a:avLst/>
          </a:prstGeom>
          <a:noFill/>
          <a:ln/>
        </p:spPr>
        <p:txBody>
          <a:bodyPr wrap="square" rtlCol="0" anchor="t"/>
          <a:lstStyle/>
          <a:p>
            <a:pPr marL="0" indent="0">
              <a:lnSpc>
                <a:spcPts val="3325"/>
              </a:lnSpc>
              <a:buNone/>
            </a:pPr>
            <a:r>
              <a:rPr lang="en-US" sz="2078" dirty="0">
                <a:solidFill>
                  <a:srgbClr val="272525"/>
                </a:solidFill>
                <a:latin typeface="Eudoxus Sans" pitchFamily="34" charset="0"/>
                <a:ea typeface="Eudoxus Sans" pitchFamily="34" charset="-122"/>
                <a:cs typeface="Eudoxus Sans" pitchFamily="34" charset="-120"/>
              </a:rPr>
              <a:t>VR can be used to engage communities to participate in urban development projects through virtual walkthroughs and simulations.</a:t>
            </a:r>
            <a:endParaRPr lang="en-US" sz="2078" dirty="0"/>
          </a:p>
        </p:txBody>
      </p:sp>
      <p:sp>
        <p:nvSpPr>
          <p:cNvPr id="14" name="Shape 11"/>
          <p:cNvSpPr/>
          <p:nvPr/>
        </p:nvSpPr>
        <p:spPr>
          <a:xfrm>
            <a:off x="7447121" y="5963808"/>
            <a:ext cx="6193631" cy="2400539"/>
          </a:xfrm>
          <a:prstGeom prst="roundRect">
            <a:avLst>
              <a:gd name="adj" fmla="val 4744"/>
            </a:avLst>
          </a:prstGeom>
          <a:solidFill>
            <a:srgbClr val="CCEEFF"/>
          </a:solidFill>
          <a:ln w="16431">
            <a:solidFill>
              <a:srgbClr val="99DDFF"/>
            </a:solidFill>
            <a:prstDash val="solid"/>
          </a:ln>
        </p:spPr>
        <p:txBody>
          <a:bodyPr/>
          <a:lstStyle/>
          <a:p>
            <a:endParaRPr lang="en-US"/>
          </a:p>
        </p:txBody>
      </p:sp>
      <p:sp>
        <p:nvSpPr>
          <p:cNvPr id="15" name="Text 12"/>
          <p:cNvSpPr/>
          <p:nvPr/>
        </p:nvSpPr>
        <p:spPr>
          <a:xfrm>
            <a:off x="7727394" y="6244082"/>
            <a:ext cx="3886200" cy="412313"/>
          </a:xfrm>
          <a:prstGeom prst="rect">
            <a:avLst/>
          </a:prstGeom>
          <a:noFill/>
          <a:ln/>
        </p:spPr>
        <p:txBody>
          <a:bodyPr wrap="none" rtlCol="0" anchor="t"/>
          <a:lstStyle/>
          <a:p>
            <a:pPr marL="0" indent="0">
              <a:lnSpc>
                <a:spcPts val="3247"/>
              </a:lnSpc>
              <a:buNone/>
            </a:pPr>
            <a:r>
              <a:rPr lang="en-US" sz="2598" b="1" dirty="0">
                <a:solidFill>
                  <a:srgbClr val="272525"/>
                </a:solidFill>
                <a:latin typeface="p22-mackinac-pro" pitchFamily="34" charset="0"/>
                <a:ea typeface="p22-mackinac-pro" pitchFamily="34" charset="-122"/>
                <a:cs typeface="p22-mackinac-pro" pitchFamily="34" charset="-120"/>
              </a:rPr>
              <a:t>Cost-effective Solutions</a:t>
            </a:r>
            <a:endParaRPr lang="en-US" sz="2598" dirty="0"/>
          </a:p>
        </p:txBody>
      </p:sp>
      <p:sp>
        <p:nvSpPr>
          <p:cNvPr id="16" name="Text 13"/>
          <p:cNvSpPr/>
          <p:nvPr/>
        </p:nvSpPr>
        <p:spPr>
          <a:xfrm>
            <a:off x="7727394" y="6696202"/>
            <a:ext cx="5633085" cy="1266944"/>
          </a:xfrm>
          <a:prstGeom prst="rect">
            <a:avLst/>
          </a:prstGeom>
          <a:noFill/>
          <a:ln/>
        </p:spPr>
        <p:txBody>
          <a:bodyPr wrap="square" rtlCol="0" anchor="t"/>
          <a:lstStyle/>
          <a:p>
            <a:pPr marL="0" indent="0">
              <a:lnSpc>
                <a:spcPts val="3325"/>
              </a:lnSpc>
              <a:buNone/>
            </a:pPr>
            <a:r>
              <a:rPr lang="en-US" sz="2078" dirty="0">
                <a:solidFill>
                  <a:srgbClr val="272525"/>
                </a:solidFill>
                <a:latin typeface="Eudoxus Sans" pitchFamily="34" charset="0"/>
                <a:ea typeface="Eudoxus Sans" pitchFamily="34" charset="-122"/>
                <a:cs typeface="Eudoxus Sans" pitchFamily="34" charset="-120"/>
              </a:rPr>
              <a:t>VR can help reduce construction costs by improving design efficiency and limiting revision processes.</a:t>
            </a:r>
            <a:endParaRPr lang="en-US" sz="2078"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23446" y="23446"/>
            <a:ext cx="14630400" cy="10744438"/>
          </a:xfrm>
          <a:prstGeom prst="rect">
            <a:avLst/>
          </a:prstGeom>
          <a:solidFill>
            <a:srgbClr val="FFFFFF">
              <a:alpha val="75000"/>
            </a:srgbClr>
          </a:solidFill>
          <a:ln w="16431">
            <a:solidFill>
              <a:srgbClr val="FFFFFF">
                <a:alpha val="64000"/>
              </a:srgbClr>
            </a:solidFill>
            <a:prstDash val="solid"/>
          </a:ln>
        </p:spPr>
        <p:txBody>
          <a:bodyPr/>
          <a:lstStyle/>
          <a:p>
            <a:endParaRPr lang="en-US"/>
          </a:p>
        </p:txBody>
      </p:sp>
      <p:sp>
        <p:nvSpPr>
          <p:cNvPr id="4" name="Text 1"/>
          <p:cNvSpPr/>
          <p:nvPr/>
        </p:nvSpPr>
        <p:spPr>
          <a:xfrm>
            <a:off x="815734" y="416615"/>
            <a:ext cx="8646721" cy="1649492"/>
          </a:xfrm>
          <a:prstGeom prst="rect">
            <a:avLst/>
          </a:prstGeom>
          <a:noFill/>
          <a:ln/>
        </p:spPr>
        <p:txBody>
          <a:bodyPr wrap="square" rtlCol="0" anchor="t"/>
          <a:lstStyle/>
          <a:p>
            <a:pPr marL="0" indent="0">
              <a:lnSpc>
                <a:spcPts val="6494"/>
              </a:lnSpc>
              <a:buNone/>
            </a:pPr>
            <a:r>
              <a:rPr lang="en-US" sz="5195" b="1" dirty="0">
                <a:solidFill>
                  <a:srgbClr val="000000"/>
                </a:solidFill>
                <a:latin typeface="p22-mackinac-pro" pitchFamily="34" charset="0"/>
                <a:ea typeface="p22-mackinac-pro" pitchFamily="34" charset="-122"/>
                <a:cs typeface="p22-mackinac-pro" pitchFamily="34" charset="-120"/>
              </a:rPr>
              <a:t>Challenges and Consideration</a:t>
            </a:r>
            <a:endParaRPr lang="en-US" sz="5195" dirty="0"/>
          </a:p>
        </p:txBody>
      </p:sp>
      <p:sp>
        <p:nvSpPr>
          <p:cNvPr id="5" name="Shape 2"/>
          <p:cNvSpPr/>
          <p:nvPr/>
        </p:nvSpPr>
        <p:spPr>
          <a:xfrm>
            <a:off x="989648" y="1962851"/>
            <a:ext cx="593765" cy="653142"/>
          </a:xfrm>
          <a:prstGeom prst="roundRect">
            <a:avLst>
              <a:gd name="adj" fmla="val 20002"/>
            </a:avLst>
          </a:prstGeom>
          <a:solidFill>
            <a:srgbClr val="CCEEFF"/>
          </a:solidFill>
          <a:ln w="16431">
            <a:solidFill>
              <a:srgbClr val="99DDFF"/>
            </a:solidFill>
            <a:prstDash val="solid"/>
          </a:ln>
        </p:spPr>
        <p:txBody>
          <a:bodyPr/>
          <a:lstStyle/>
          <a:p>
            <a:endParaRPr lang="en-US"/>
          </a:p>
        </p:txBody>
      </p:sp>
      <p:sp>
        <p:nvSpPr>
          <p:cNvPr id="6" name="Text 3"/>
          <p:cNvSpPr/>
          <p:nvPr/>
        </p:nvSpPr>
        <p:spPr>
          <a:xfrm>
            <a:off x="1206460" y="2017210"/>
            <a:ext cx="160020" cy="544306"/>
          </a:xfrm>
          <a:prstGeom prst="rect">
            <a:avLst/>
          </a:prstGeom>
          <a:noFill/>
          <a:ln/>
        </p:spPr>
        <p:txBody>
          <a:bodyPr wrap="none" rtlCol="0" anchor="t"/>
          <a:lstStyle/>
          <a:p>
            <a:pPr marL="0" indent="0" algn="ctr">
              <a:lnSpc>
                <a:spcPts val="3897"/>
              </a:lnSpc>
              <a:buNone/>
            </a:pPr>
            <a:r>
              <a:rPr lang="en-US" sz="3117" b="1" dirty="0">
                <a:solidFill>
                  <a:srgbClr val="272525"/>
                </a:solidFill>
                <a:latin typeface="p22-mackinac-pro" pitchFamily="34" charset="0"/>
                <a:ea typeface="p22-mackinac-pro" pitchFamily="34" charset="-122"/>
                <a:cs typeface="p22-mackinac-pro" pitchFamily="34" charset="-120"/>
              </a:rPr>
              <a:t>1</a:t>
            </a:r>
            <a:endParaRPr lang="en-US" sz="3117" dirty="0"/>
          </a:p>
        </p:txBody>
      </p:sp>
      <p:sp>
        <p:nvSpPr>
          <p:cNvPr id="7" name="Text 4"/>
          <p:cNvSpPr/>
          <p:nvPr/>
        </p:nvSpPr>
        <p:spPr>
          <a:xfrm>
            <a:off x="1847255" y="2062650"/>
            <a:ext cx="3291840" cy="453544"/>
          </a:xfrm>
          <a:prstGeom prst="rect">
            <a:avLst/>
          </a:prstGeom>
          <a:noFill/>
          <a:ln/>
        </p:spPr>
        <p:txBody>
          <a:bodyPr wrap="none" rtlCol="0" anchor="t"/>
          <a:lstStyle/>
          <a:p>
            <a:pPr marL="0" indent="0">
              <a:lnSpc>
                <a:spcPts val="3247"/>
              </a:lnSpc>
              <a:buNone/>
            </a:pPr>
            <a:r>
              <a:rPr lang="en-US" sz="2598" b="1" dirty="0">
                <a:solidFill>
                  <a:srgbClr val="272525"/>
                </a:solidFill>
                <a:latin typeface="p22-mackinac-pro" pitchFamily="34" charset="0"/>
                <a:ea typeface="p22-mackinac-pro" pitchFamily="34" charset="-122"/>
                <a:cs typeface="p22-mackinac-pro" pitchFamily="34" charset="-120"/>
              </a:rPr>
              <a:t>Costs and Resources</a:t>
            </a:r>
            <a:endParaRPr lang="en-US" sz="2598" dirty="0"/>
          </a:p>
        </p:txBody>
      </p:sp>
      <p:sp>
        <p:nvSpPr>
          <p:cNvPr id="8" name="Text 5"/>
          <p:cNvSpPr/>
          <p:nvPr/>
        </p:nvSpPr>
        <p:spPr>
          <a:xfrm>
            <a:off x="1847255" y="2509500"/>
            <a:ext cx="6307098" cy="1266944"/>
          </a:xfrm>
          <a:prstGeom prst="rect">
            <a:avLst/>
          </a:prstGeom>
          <a:noFill/>
          <a:ln/>
        </p:spPr>
        <p:txBody>
          <a:bodyPr wrap="square" rtlCol="0" anchor="t"/>
          <a:lstStyle/>
          <a:p>
            <a:pPr marL="0" indent="0">
              <a:lnSpc>
                <a:spcPts val="3325"/>
              </a:lnSpc>
              <a:buNone/>
            </a:pPr>
            <a:r>
              <a:rPr lang="en-US" sz="2078" dirty="0">
                <a:solidFill>
                  <a:srgbClr val="272525"/>
                </a:solidFill>
                <a:latin typeface="Eudoxus Sans" pitchFamily="34" charset="0"/>
                <a:ea typeface="Eudoxus Sans" pitchFamily="34" charset="-122"/>
                <a:cs typeface="Eudoxus Sans" pitchFamily="34" charset="-120"/>
              </a:rPr>
              <a:t>VR technology is still relatively expensive and requires high-end computers and skilled personnel to create VR models.</a:t>
            </a:r>
            <a:endParaRPr lang="en-US" sz="2078" dirty="0"/>
          </a:p>
        </p:txBody>
      </p:sp>
      <p:sp>
        <p:nvSpPr>
          <p:cNvPr id="9" name="Shape 6"/>
          <p:cNvSpPr/>
          <p:nvPr/>
        </p:nvSpPr>
        <p:spPr>
          <a:xfrm>
            <a:off x="989648" y="3903911"/>
            <a:ext cx="593765" cy="653142"/>
          </a:xfrm>
          <a:prstGeom prst="roundRect">
            <a:avLst>
              <a:gd name="adj" fmla="val 20002"/>
            </a:avLst>
          </a:prstGeom>
          <a:solidFill>
            <a:srgbClr val="CCEEFF"/>
          </a:solidFill>
          <a:ln w="16431">
            <a:solidFill>
              <a:srgbClr val="99DDFF"/>
            </a:solidFill>
            <a:prstDash val="solid"/>
          </a:ln>
        </p:spPr>
        <p:txBody>
          <a:bodyPr/>
          <a:lstStyle/>
          <a:p>
            <a:endParaRPr lang="en-US"/>
          </a:p>
        </p:txBody>
      </p:sp>
      <p:sp>
        <p:nvSpPr>
          <p:cNvPr id="10" name="Text 7"/>
          <p:cNvSpPr/>
          <p:nvPr/>
        </p:nvSpPr>
        <p:spPr>
          <a:xfrm>
            <a:off x="1172170" y="4007800"/>
            <a:ext cx="228600" cy="544306"/>
          </a:xfrm>
          <a:prstGeom prst="rect">
            <a:avLst/>
          </a:prstGeom>
          <a:noFill/>
          <a:ln/>
        </p:spPr>
        <p:txBody>
          <a:bodyPr wrap="none" rtlCol="0" anchor="t"/>
          <a:lstStyle/>
          <a:p>
            <a:pPr marL="0" indent="0" algn="ctr">
              <a:lnSpc>
                <a:spcPts val="3897"/>
              </a:lnSpc>
              <a:buNone/>
            </a:pPr>
            <a:r>
              <a:rPr lang="en-US" sz="3117" b="1" dirty="0">
                <a:solidFill>
                  <a:srgbClr val="272525"/>
                </a:solidFill>
                <a:latin typeface="p22-mackinac-pro" pitchFamily="34" charset="0"/>
                <a:ea typeface="p22-mackinac-pro" pitchFamily="34" charset="-122"/>
                <a:cs typeface="p22-mackinac-pro" pitchFamily="34" charset="-120"/>
              </a:rPr>
              <a:t>2</a:t>
            </a:r>
            <a:endParaRPr lang="en-US" sz="3117" dirty="0"/>
          </a:p>
        </p:txBody>
      </p:sp>
      <p:sp>
        <p:nvSpPr>
          <p:cNvPr id="11" name="Text 8"/>
          <p:cNvSpPr/>
          <p:nvPr/>
        </p:nvSpPr>
        <p:spPr>
          <a:xfrm>
            <a:off x="1765935" y="3958510"/>
            <a:ext cx="3147060" cy="453544"/>
          </a:xfrm>
          <a:prstGeom prst="rect">
            <a:avLst/>
          </a:prstGeom>
          <a:noFill/>
          <a:ln/>
        </p:spPr>
        <p:txBody>
          <a:bodyPr wrap="none" rtlCol="0" anchor="t"/>
          <a:lstStyle/>
          <a:p>
            <a:pPr marL="0" indent="0">
              <a:lnSpc>
                <a:spcPts val="3247"/>
              </a:lnSpc>
              <a:buNone/>
            </a:pPr>
            <a:r>
              <a:rPr lang="en-US" sz="2598" b="1" dirty="0">
                <a:solidFill>
                  <a:srgbClr val="272525"/>
                </a:solidFill>
                <a:latin typeface="p22-mackinac-pro" pitchFamily="34" charset="0"/>
                <a:ea typeface="p22-mackinac-pro" pitchFamily="34" charset="-122"/>
                <a:cs typeface="p22-mackinac-pro" pitchFamily="34" charset="-120"/>
              </a:rPr>
              <a:t>Accessibility Issues</a:t>
            </a:r>
            <a:endParaRPr lang="en-US" sz="2598" dirty="0"/>
          </a:p>
        </p:txBody>
      </p:sp>
      <p:sp>
        <p:nvSpPr>
          <p:cNvPr id="12" name="Text 9"/>
          <p:cNvSpPr/>
          <p:nvPr/>
        </p:nvSpPr>
        <p:spPr>
          <a:xfrm>
            <a:off x="1847255" y="4305085"/>
            <a:ext cx="6307098" cy="1266944"/>
          </a:xfrm>
          <a:prstGeom prst="rect">
            <a:avLst/>
          </a:prstGeom>
          <a:noFill/>
          <a:ln/>
        </p:spPr>
        <p:txBody>
          <a:bodyPr wrap="square" rtlCol="0" anchor="t"/>
          <a:lstStyle/>
          <a:p>
            <a:pPr marL="0" indent="0">
              <a:lnSpc>
                <a:spcPts val="3325"/>
              </a:lnSpc>
              <a:buNone/>
            </a:pPr>
            <a:r>
              <a:rPr lang="en-US" sz="2078" dirty="0">
                <a:solidFill>
                  <a:srgbClr val="272525"/>
                </a:solidFill>
                <a:latin typeface="Eudoxus Sans" pitchFamily="34" charset="0"/>
                <a:ea typeface="Eudoxus Sans" pitchFamily="34" charset="-122"/>
                <a:cs typeface="Eudoxus Sans" pitchFamily="34" charset="-120"/>
              </a:rPr>
              <a:t>Not everyone has access to VR technology, and more research is needed to design VR for users of different demographics and abilities.</a:t>
            </a:r>
            <a:endParaRPr lang="en-US" sz="2078" dirty="0"/>
          </a:p>
        </p:txBody>
      </p:sp>
      <p:sp>
        <p:nvSpPr>
          <p:cNvPr id="13" name="Shape 10"/>
          <p:cNvSpPr/>
          <p:nvPr/>
        </p:nvSpPr>
        <p:spPr>
          <a:xfrm>
            <a:off x="1069597" y="5994545"/>
            <a:ext cx="593765" cy="653142"/>
          </a:xfrm>
          <a:prstGeom prst="roundRect">
            <a:avLst>
              <a:gd name="adj" fmla="val 20002"/>
            </a:avLst>
          </a:prstGeom>
          <a:solidFill>
            <a:srgbClr val="CCEEFF"/>
          </a:solidFill>
          <a:ln w="16431">
            <a:solidFill>
              <a:srgbClr val="99DDFF"/>
            </a:solidFill>
            <a:prstDash val="solid"/>
          </a:ln>
        </p:spPr>
        <p:txBody>
          <a:bodyPr/>
          <a:lstStyle/>
          <a:p>
            <a:endParaRPr lang="en-US"/>
          </a:p>
        </p:txBody>
      </p:sp>
      <p:sp>
        <p:nvSpPr>
          <p:cNvPr id="14" name="Text 11"/>
          <p:cNvSpPr/>
          <p:nvPr/>
        </p:nvSpPr>
        <p:spPr>
          <a:xfrm>
            <a:off x="1189617" y="5999493"/>
            <a:ext cx="236220" cy="544306"/>
          </a:xfrm>
          <a:prstGeom prst="rect">
            <a:avLst/>
          </a:prstGeom>
          <a:noFill/>
          <a:ln/>
        </p:spPr>
        <p:txBody>
          <a:bodyPr wrap="none" rtlCol="0" anchor="t"/>
          <a:lstStyle/>
          <a:p>
            <a:pPr marL="0" indent="0" algn="ctr">
              <a:lnSpc>
                <a:spcPts val="3897"/>
              </a:lnSpc>
              <a:buNone/>
            </a:pPr>
            <a:r>
              <a:rPr lang="en-US" sz="3117" b="1" dirty="0">
                <a:solidFill>
                  <a:srgbClr val="272525"/>
                </a:solidFill>
                <a:latin typeface="p22-mackinac-pro" pitchFamily="34" charset="0"/>
                <a:ea typeface="p22-mackinac-pro" pitchFamily="34" charset="-122"/>
                <a:cs typeface="p22-mackinac-pro" pitchFamily="34" charset="-120"/>
              </a:rPr>
              <a:t>3</a:t>
            </a:r>
            <a:endParaRPr lang="en-US" sz="3117" dirty="0"/>
          </a:p>
        </p:txBody>
      </p:sp>
      <p:sp>
        <p:nvSpPr>
          <p:cNvPr id="15" name="Text 12"/>
          <p:cNvSpPr/>
          <p:nvPr/>
        </p:nvSpPr>
        <p:spPr>
          <a:xfrm>
            <a:off x="1847255" y="6000467"/>
            <a:ext cx="2639258" cy="453544"/>
          </a:xfrm>
          <a:prstGeom prst="rect">
            <a:avLst/>
          </a:prstGeom>
          <a:noFill/>
          <a:ln/>
        </p:spPr>
        <p:txBody>
          <a:bodyPr wrap="none" rtlCol="0" anchor="t"/>
          <a:lstStyle/>
          <a:p>
            <a:pPr marL="0" indent="0">
              <a:lnSpc>
                <a:spcPts val="3247"/>
              </a:lnSpc>
              <a:buNone/>
            </a:pPr>
            <a:r>
              <a:rPr lang="en-US" sz="2598" b="1" dirty="0">
                <a:solidFill>
                  <a:srgbClr val="272525"/>
                </a:solidFill>
                <a:latin typeface="p22-mackinac-pro" pitchFamily="34" charset="0"/>
                <a:ea typeface="p22-mackinac-pro" pitchFamily="34" charset="-122"/>
                <a:cs typeface="p22-mackinac-pro" pitchFamily="34" charset="-120"/>
              </a:rPr>
              <a:t>User Experience</a:t>
            </a:r>
            <a:endParaRPr lang="en-US" sz="2598" dirty="0"/>
          </a:p>
        </p:txBody>
      </p:sp>
      <p:sp>
        <p:nvSpPr>
          <p:cNvPr id="16" name="Text 13"/>
          <p:cNvSpPr/>
          <p:nvPr/>
        </p:nvSpPr>
        <p:spPr>
          <a:xfrm>
            <a:off x="1806828" y="6431881"/>
            <a:ext cx="6307098" cy="1266944"/>
          </a:xfrm>
          <a:prstGeom prst="rect">
            <a:avLst/>
          </a:prstGeom>
          <a:noFill/>
          <a:ln/>
        </p:spPr>
        <p:txBody>
          <a:bodyPr wrap="square" rtlCol="0" anchor="t"/>
          <a:lstStyle/>
          <a:p>
            <a:pPr marL="0" indent="0">
              <a:lnSpc>
                <a:spcPts val="3325"/>
              </a:lnSpc>
              <a:buNone/>
            </a:pPr>
            <a:r>
              <a:rPr lang="en-US" sz="2078" dirty="0">
                <a:solidFill>
                  <a:srgbClr val="272525"/>
                </a:solidFill>
                <a:latin typeface="Eudoxus Sans" pitchFamily="34" charset="0"/>
                <a:ea typeface="Eudoxus Sans" pitchFamily="34" charset="-122"/>
                <a:cs typeface="Eudoxus Sans" pitchFamily="34" charset="-120"/>
              </a:rPr>
              <a:t>VR needs to be user-friendly, have intuitive interfaces and user feedback, and be designed in such a way that doesn't cause nausea or fatigue.</a:t>
            </a:r>
            <a:endParaRPr lang="en-US" sz="2078" dirty="0"/>
          </a:p>
        </p:txBody>
      </p:sp>
      <p:pic>
        <p:nvPicPr>
          <p:cNvPr id="17" name="Image 1" descr="preencoded.png"/>
          <p:cNvPicPr>
            <a:picLocks noChangeAspect="1"/>
          </p:cNvPicPr>
          <p:nvPr/>
        </p:nvPicPr>
        <p:blipFill>
          <a:blip r:embed="rId4"/>
          <a:stretch>
            <a:fillRect/>
          </a:stretch>
        </p:blipFill>
        <p:spPr>
          <a:xfrm>
            <a:off x="9144000" y="0"/>
            <a:ext cx="5486400" cy="1074443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621798"/>
          </a:xfrm>
          <a:prstGeom prst="rect">
            <a:avLst/>
          </a:prstGeom>
          <a:solidFill>
            <a:srgbClr val="FFFFFF">
              <a:alpha val="75000"/>
            </a:srgbClr>
          </a:solidFill>
          <a:ln w="16431">
            <a:solidFill>
              <a:srgbClr val="FFFFFF">
                <a:alpha val="64000"/>
              </a:srgbClr>
            </a:solidFill>
            <a:prstDash val="solid"/>
          </a:ln>
        </p:spPr>
        <p:txBody>
          <a:bodyPr/>
          <a:lstStyle/>
          <a:p>
            <a:endParaRPr lang="en-US" dirty="0"/>
          </a:p>
        </p:txBody>
      </p:sp>
      <p:sp>
        <p:nvSpPr>
          <p:cNvPr id="4" name="Text 1"/>
          <p:cNvSpPr/>
          <p:nvPr/>
        </p:nvSpPr>
        <p:spPr>
          <a:xfrm>
            <a:off x="989648" y="725805"/>
            <a:ext cx="9121140" cy="824746"/>
          </a:xfrm>
          <a:prstGeom prst="rect">
            <a:avLst/>
          </a:prstGeom>
          <a:noFill/>
          <a:ln/>
        </p:spPr>
        <p:txBody>
          <a:bodyPr wrap="none" rtlCol="0" anchor="t"/>
          <a:lstStyle/>
          <a:p>
            <a:pPr marL="0" indent="0">
              <a:lnSpc>
                <a:spcPts val="6494"/>
              </a:lnSpc>
              <a:buNone/>
            </a:pPr>
            <a:r>
              <a:rPr lang="en-US" sz="5195" b="1" dirty="0">
                <a:solidFill>
                  <a:srgbClr val="000000"/>
                </a:solidFill>
                <a:latin typeface="p22-mackinac-pro" pitchFamily="34" charset="0"/>
                <a:ea typeface="p22-mackinac-pro" pitchFamily="34" charset="-122"/>
                <a:cs typeface="p22-mackinac-pro" pitchFamily="34" charset="-120"/>
              </a:rPr>
              <a:t>Future Prospects and Trends</a:t>
            </a:r>
            <a:endParaRPr lang="en-US" sz="5195" dirty="0"/>
          </a:p>
        </p:txBody>
      </p:sp>
      <p:pic>
        <p:nvPicPr>
          <p:cNvPr id="5" name="Image 1" descr="preencoded.png"/>
          <p:cNvPicPr>
            <a:picLocks noChangeAspect="1"/>
          </p:cNvPicPr>
          <p:nvPr/>
        </p:nvPicPr>
        <p:blipFill>
          <a:blip r:embed="rId4"/>
          <a:stretch>
            <a:fillRect/>
          </a:stretch>
        </p:blipFill>
        <p:spPr>
          <a:xfrm>
            <a:off x="989648" y="2078355"/>
            <a:ext cx="3953113" cy="2443163"/>
          </a:xfrm>
          <a:prstGeom prst="rect">
            <a:avLst/>
          </a:prstGeom>
        </p:spPr>
      </p:pic>
      <p:sp>
        <p:nvSpPr>
          <p:cNvPr id="6" name="Text 2"/>
          <p:cNvSpPr/>
          <p:nvPr/>
        </p:nvSpPr>
        <p:spPr>
          <a:xfrm>
            <a:off x="989648" y="4851321"/>
            <a:ext cx="3733800" cy="412313"/>
          </a:xfrm>
          <a:prstGeom prst="rect">
            <a:avLst/>
          </a:prstGeom>
          <a:noFill/>
          <a:ln/>
        </p:spPr>
        <p:txBody>
          <a:bodyPr wrap="none" rtlCol="0" anchor="t"/>
          <a:lstStyle/>
          <a:p>
            <a:pPr marL="0" indent="0" algn="l">
              <a:lnSpc>
                <a:spcPts val="3247"/>
              </a:lnSpc>
              <a:buNone/>
            </a:pPr>
            <a:r>
              <a:rPr lang="en-US" sz="2598" b="1" dirty="0">
                <a:solidFill>
                  <a:srgbClr val="000000"/>
                </a:solidFill>
                <a:latin typeface="p22-mackinac-pro" pitchFamily="34" charset="0"/>
                <a:ea typeface="p22-mackinac-pro" pitchFamily="34" charset="-122"/>
                <a:cs typeface="p22-mackinac-pro" pitchFamily="34" charset="-120"/>
              </a:rPr>
              <a:t>Emerging Technologies</a:t>
            </a:r>
            <a:endParaRPr lang="en-US" sz="2598" dirty="0"/>
          </a:p>
        </p:txBody>
      </p:sp>
      <p:sp>
        <p:nvSpPr>
          <p:cNvPr id="7" name="Text 3"/>
          <p:cNvSpPr/>
          <p:nvPr/>
        </p:nvSpPr>
        <p:spPr>
          <a:xfrm>
            <a:off x="989648" y="5527477"/>
            <a:ext cx="3953113" cy="2533888"/>
          </a:xfrm>
          <a:prstGeom prst="rect">
            <a:avLst/>
          </a:prstGeom>
          <a:noFill/>
          <a:ln/>
        </p:spPr>
        <p:txBody>
          <a:bodyPr wrap="square" rtlCol="0" anchor="t"/>
          <a:lstStyle/>
          <a:p>
            <a:pPr marL="0" indent="0" algn="l">
              <a:lnSpc>
                <a:spcPts val="3325"/>
              </a:lnSpc>
              <a:buNone/>
            </a:pPr>
            <a:r>
              <a:rPr lang="en-US" sz="2078" dirty="0">
                <a:solidFill>
                  <a:srgbClr val="272525"/>
                </a:solidFill>
                <a:latin typeface="Eudoxus Sans" pitchFamily="34" charset="0"/>
                <a:ea typeface="Eudoxus Sans" pitchFamily="34" charset="-122"/>
                <a:cs typeface="Eudoxus Sans" pitchFamily="34" charset="-120"/>
              </a:rPr>
              <a:t>Continuous advancements in VR technology, such as haptic feedback and real-time collaboration, will allow for more accurate and realistic urban planning simulations.</a:t>
            </a:r>
            <a:endParaRPr lang="en-US" sz="2078" dirty="0"/>
          </a:p>
        </p:txBody>
      </p:sp>
      <p:pic>
        <p:nvPicPr>
          <p:cNvPr id="8" name="Image 2" descr="preencoded.png"/>
          <p:cNvPicPr>
            <a:picLocks noChangeAspect="1"/>
          </p:cNvPicPr>
          <p:nvPr/>
        </p:nvPicPr>
        <p:blipFill>
          <a:blip r:embed="rId5"/>
          <a:stretch>
            <a:fillRect/>
          </a:stretch>
        </p:blipFill>
        <p:spPr>
          <a:xfrm>
            <a:off x="5338643" y="2078355"/>
            <a:ext cx="3953113" cy="2443163"/>
          </a:xfrm>
          <a:prstGeom prst="rect">
            <a:avLst/>
          </a:prstGeom>
        </p:spPr>
      </p:pic>
      <p:sp>
        <p:nvSpPr>
          <p:cNvPr id="9" name="Text 4"/>
          <p:cNvSpPr/>
          <p:nvPr/>
        </p:nvSpPr>
        <p:spPr>
          <a:xfrm>
            <a:off x="5338643" y="4851322"/>
            <a:ext cx="4348996" cy="676156"/>
          </a:xfrm>
          <a:prstGeom prst="rect">
            <a:avLst/>
          </a:prstGeom>
          <a:noFill/>
          <a:ln/>
        </p:spPr>
        <p:txBody>
          <a:bodyPr wrap="square" rtlCol="0" anchor="t"/>
          <a:lstStyle/>
          <a:p>
            <a:pPr marL="0" indent="0" algn="l">
              <a:lnSpc>
                <a:spcPts val="3247"/>
              </a:lnSpc>
              <a:buNone/>
            </a:pPr>
            <a:r>
              <a:rPr lang="en-US" sz="2598" b="1" dirty="0">
                <a:solidFill>
                  <a:srgbClr val="000000"/>
                </a:solidFill>
                <a:latin typeface="p22-mackinac-pro" pitchFamily="34" charset="0"/>
                <a:ea typeface="p22-mackinac-pro" pitchFamily="34" charset="-122"/>
                <a:cs typeface="p22-mackinac-pro" pitchFamily="34" charset="-120"/>
              </a:rPr>
              <a:t>Integration into construction</a:t>
            </a:r>
            <a:endParaRPr lang="en-US" sz="2598" dirty="0"/>
          </a:p>
        </p:txBody>
      </p:sp>
      <p:sp>
        <p:nvSpPr>
          <p:cNvPr id="10" name="Text 5"/>
          <p:cNvSpPr/>
          <p:nvPr/>
        </p:nvSpPr>
        <p:spPr>
          <a:xfrm>
            <a:off x="5338642" y="5474673"/>
            <a:ext cx="3953114" cy="2956203"/>
          </a:xfrm>
          <a:prstGeom prst="rect">
            <a:avLst/>
          </a:prstGeom>
          <a:noFill/>
          <a:ln/>
        </p:spPr>
        <p:txBody>
          <a:bodyPr wrap="square" rtlCol="0" anchor="t"/>
          <a:lstStyle/>
          <a:p>
            <a:pPr marL="0" indent="0" algn="l">
              <a:lnSpc>
                <a:spcPts val="3325"/>
              </a:lnSpc>
              <a:buNone/>
            </a:pPr>
            <a:r>
              <a:rPr lang="en-US" sz="2078" dirty="0">
                <a:solidFill>
                  <a:srgbClr val="272525"/>
                </a:solidFill>
                <a:latin typeface="Eudoxus Sans" pitchFamily="34" charset="0"/>
                <a:ea typeface="Eudoxus Sans" pitchFamily="34" charset="-122"/>
                <a:cs typeface="Eudoxus Sans" pitchFamily="34" charset="-120"/>
              </a:rPr>
              <a:t>As VR technology continues to improve, it is predicted to become a standard component of the construction process, aiding in decision-making, training, and project management.</a:t>
            </a:r>
            <a:endParaRPr lang="en-US" sz="2078" dirty="0"/>
          </a:p>
        </p:txBody>
      </p:sp>
      <p:pic>
        <p:nvPicPr>
          <p:cNvPr id="11" name="Image 3" descr="preencoded.png"/>
          <p:cNvPicPr>
            <a:picLocks noChangeAspect="1"/>
          </p:cNvPicPr>
          <p:nvPr/>
        </p:nvPicPr>
        <p:blipFill>
          <a:blip r:embed="rId6"/>
          <a:stretch>
            <a:fillRect/>
          </a:stretch>
        </p:blipFill>
        <p:spPr>
          <a:xfrm>
            <a:off x="9687639" y="2078355"/>
            <a:ext cx="3953113" cy="2443163"/>
          </a:xfrm>
          <a:prstGeom prst="rect">
            <a:avLst/>
          </a:prstGeom>
        </p:spPr>
      </p:pic>
      <p:sp>
        <p:nvSpPr>
          <p:cNvPr id="12" name="Text 6"/>
          <p:cNvSpPr/>
          <p:nvPr/>
        </p:nvSpPr>
        <p:spPr>
          <a:xfrm>
            <a:off x="9687639" y="4851321"/>
            <a:ext cx="2788920" cy="412313"/>
          </a:xfrm>
          <a:prstGeom prst="rect">
            <a:avLst/>
          </a:prstGeom>
          <a:noFill/>
          <a:ln/>
        </p:spPr>
        <p:txBody>
          <a:bodyPr wrap="none" rtlCol="0" anchor="t"/>
          <a:lstStyle/>
          <a:p>
            <a:pPr marL="0" indent="0" algn="l">
              <a:lnSpc>
                <a:spcPts val="3247"/>
              </a:lnSpc>
              <a:buNone/>
            </a:pPr>
            <a:r>
              <a:rPr lang="en-US" sz="2598" b="1" dirty="0">
                <a:solidFill>
                  <a:srgbClr val="000000"/>
                </a:solidFill>
                <a:latin typeface="p22-mackinac-pro" pitchFamily="34" charset="0"/>
                <a:ea typeface="p22-mackinac-pro" pitchFamily="34" charset="-122"/>
                <a:cs typeface="p22-mackinac-pro" pitchFamily="34" charset="-120"/>
              </a:rPr>
              <a:t>New possibilities</a:t>
            </a:r>
            <a:endParaRPr lang="en-US" sz="2598" dirty="0"/>
          </a:p>
        </p:txBody>
      </p:sp>
      <p:sp>
        <p:nvSpPr>
          <p:cNvPr id="13" name="Text 7"/>
          <p:cNvSpPr/>
          <p:nvPr/>
        </p:nvSpPr>
        <p:spPr>
          <a:xfrm>
            <a:off x="9687639" y="5527477"/>
            <a:ext cx="3953113" cy="2111573"/>
          </a:xfrm>
          <a:prstGeom prst="rect">
            <a:avLst/>
          </a:prstGeom>
          <a:noFill/>
          <a:ln/>
        </p:spPr>
        <p:txBody>
          <a:bodyPr wrap="square" rtlCol="0" anchor="t"/>
          <a:lstStyle/>
          <a:p>
            <a:pPr marL="0" indent="0" algn="l">
              <a:lnSpc>
                <a:spcPts val="3325"/>
              </a:lnSpc>
              <a:buNone/>
            </a:pPr>
            <a:r>
              <a:rPr lang="en-US" sz="2078" dirty="0">
                <a:solidFill>
                  <a:srgbClr val="272525"/>
                </a:solidFill>
                <a:latin typeface="Eudoxus Sans" pitchFamily="34" charset="0"/>
                <a:ea typeface="Eudoxus Sans" pitchFamily="34" charset="-122"/>
                <a:cs typeface="Eudoxus Sans" pitchFamily="34" charset="-120"/>
              </a:rPr>
              <a:t>VR could be used for everything from disaster planning to tourism, offering new and engaging possibilities for cities.</a:t>
            </a:r>
            <a:endParaRPr lang="en-US" sz="2078"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6431">
            <a:solidFill>
              <a:srgbClr val="FFFFFF">
                <a:alpha val="64000"/>
              </a:srgbClr>
            </a:solidFill>
            <a:prstDash val="solid"/>
          </a:ln>
        </p:spPr>
        <p:txBody>
          <a:bodyPr/>
          <a:lstStyle/>
          <a:p>
            <a:endParaRPr lang="en-US"/>
          </a:p>
        </p:txBody>
      </p:sp>
      <p:sp>
        <p:nvSpPr>
          <p:cNvPr id="4" name="Text 1"/>
          <p:cNvSpPr/>
          <p:nvPr/>
        </p:nvSpPr>
        <p:spPr>
          <a:xfrm>
            <a:off x="989648" y="2237542"/>
            <a:ext cx="5278517" cy="824746"/>
          </a:xfrm>
          <a:prstGeom prst="rect">
            <a:avLst/>
          </a:prstGeom>
          <a:noFill/>
          <a:ln/>
        </p:spPr>
        <p:txBody>
          <a:bodyPr wrap="none" rtlCol="0" anchor="t"/>
          <a:lstStyle/>
          <a:p>
            <a:pPr marL="0" indent="0">
              <a:lnSpc>
                <a:spcPts val="6494"/>
              </a:lnSpc>
              <a:buNone/>
            </a:pPr>
            <a:r>
              <a:rPr lang="en-US" sz="5195" b="1" dirty="0">
                <a:solidFill>
                  <a:srgbClr val="000000"/>
                </a:solidFill>
                <a:latin typeface="p22-mackinac-pro" pitchFamily="34" charset="0"/>
                <a:ea typeface="p22-mackinac-pro" pitchFamily="34" charset="-122"/>
                <a:cs typeface="p22-mackinac-pro" pitchFamily="34" charset="-120"/>
              </a:rPr>
              <a:t>Conclusion</a:t>
            </a:r>
            <a:endParaRPr lang="en-US" sz="5195" dirty="0"/>
          </a:p>
        </p:txBody>
      </p:sp>
      <p:sp>
        <p:nvSpPr>
          <p:cNvPr id="5" name="Text 2"/>
          <p:cNvSpPr/>
          <p:nvPr/>
        </p:nvSpPr>
        <p:spPr>
          <a:xfrm>
            <a:off x="989648" y="3458170"/>
            <a:ext cx="7164705" cy="2533888"/>
          </a:xfrm>
          <a:prstGeom prst="rect">
            <a:avLst/>
          </a:prstGeom>
          <a:noFill/>
          <a:ln/>
        </p:spPr>
        <p:txBody>
          <a:bodyPr wrap="square" rtlCol="0" anchor="t"/>
          <a:lstStyle/>
          <a:p>
            <a:pPr marL="0" indent="0">
              <a:lnSpc>
                <a:spcPts val="3325"/>
              </a:lnSpc>
              <a:buNone/>
            </a:pPr>
            <a:r>
              <a:rPr lang="en-US" sz="2078" dirty="0">
                <a:solidFill>
                  <a:srgbClr val="272525"/>
                </a:solidFill>
                <a:latin typeface="Eudoxus Sans" pitchFamily="34" charset="0"/>
                <a:ea typeface="Eudoxus Sans" pitchFamily="34" charset="-122"/>
                <a:cs typeface="Eudoxus Sans" pitchFamily="34" charset="-120"/>
              </a:rPr>
              <a:t>By embracing VR technology, we can enhance urban vision and improve the urban planning process to create better, more efficient, and more accessible cities. Investing in VR technology can lead to cost savings and better decision-making while improving the end-user experience. Let us use VR to build better urban futures.</a:t>
            </a:r>
            <a:endParaRPr lang="en-US" sz="2078" dirty="0"/>
          </a:p>
        </p:txBody>
      </p:sp>
      <p:pic>
        <p:nvPicPr>
          <p:cNvPr id="6" name="Image 1"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621</Words>
  <Application>Microsoft Office PowerPoint</Application>
  <PresentationFormat>Custom</PresentationFormat>
  <Paragraphs>65</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Eudoxus Sans</vt:lpstr>
      <vt:lpstr>p22-mackinac-pro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Aayush Jha</cp:lastModifiedBy>
  <cp:revision>3</cp:revision>
  <dcterms:created xsi:type="dcterms:W3CDTF">2023-10-15T15:43:14Z</dcterms:created>
  <dcterms:modified xsi:type="dcterms:W3CDTF">2023-10-18T04:55:35Z</dcterms:modified>
</cp:coreProperties>
</file>